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61" r:id="rId2"/>
    <p:sldId id="268" r:id="rId3"/>
    <p:sldId id="262" r:id="rId4"/>
    <p:sldId id="259" r:id="rId5"/>
    <p:sldId id="267" r:id="rId6"/>
    <p:sldId id="272" r:id="rId7"/>
    <p:sldId id="260" r:id="rId8"/>
    <p:sldId id="263" r:id="rId9"/>
    <p:sldId id="270" r:id="rId10"/>
    <p:sldId id="269" r:id="rId11"/>
    <p:sldId id="265" r:id="rId12"/>
    <p:sldId id="274" r:id="rId13"/>
    <p:sldId id="273" r:id="rId14"/>
  </p:sldIdLst>
  <p:sldSz cx="9144000" cy="6858000" type="screen4x3"/>
  <p:notesSz cx="6858000" cy="9144000"/>
  <p:defaultTextStyle>
    <a:defPPr>
      <a:defRPr lang="cy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BC7AB1-BF25-4A14-B6D3-B1BF3A84ABC5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y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DE5ED6-19EA-4D0F-8E17-B5FFAF177B9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Llun</a:t>
            </a:r>
            <a:r>
              <a:rPr lang="en-GB" dirty="0"/>
              <a:t>: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Ailura</a:t>
            </a:r>
            <a:r>
              <a:rPr lang="en-GB" dirty="0"/>
              <a:t> https://commons.wikimedia.org/wiki/File:U09_Luis_Su%C3%A1rez_7540.jpg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DE5ED6-19EA-4D0F-8E17-B5FFAF177B94}" type="slidenum">
              <a:rPr lang="cy-GB" altLang="en-US" smtClean="0"/>
              <a:pPr>
                <a:defRPr/>
              </a:pPr>
              <a:t>8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15379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678C-626C-465E-BBA5-513449940655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B3D2-5504-4B21-BD47-DDD074D0472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41247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3D1F-4CB3-4B05-9024-2DB089F5E418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1EE-7B96-4388-8CA6-563320343056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01547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E826-11F5-4077-8EB1-1D4E8FEE54A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ACF5-822E-4E52-AFBE-7F0F936C550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5241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BE70C-90E7-44D7-98DD-C4F2EEAFE8F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DB2F-2BF0-4050-8121-7021D1378E7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55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ED4D-952E-4CF4-8485-81164CC3A1BC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9C6-A34E-4B6C-A411-D42516EBD99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3725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817E-978E-4810-AF72-92A544873D1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49C8-1F84-41ED-A07A-0A74AB4C234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06954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29B3-789C-43FD-BFE3-5A50084BCE89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1A5E-534A-4C2F-B2E2-8F0047C03A0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64345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986-227D-4EAD-85ED-3BD076A87426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7F96-8246-49B3-9D46-C5BE022AE11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2612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3BD5-E94F-4671-8983-2D2C70B39764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57A7-6C32-4B28-ACAC-4A4694BEC71A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3227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3972-FFFE-45F8-B6B0-A83185D84A8C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D06A-F2D1-49A5-91EF-2161147470E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0352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y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0A32-5B3A-484B-92BA-3F3E44AD5B97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47DB-B993-4DB8-8FA8-3CB0718F565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8606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cy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cy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383BCF-24C1-46A3-9960-2BDF544D0AD0}" type="datetimeFigureOut">
              <a:rPr lang="cy-GB"/>
              <a:pPr>
                <a:defRPr/>
              </a:pPr>
              <a:t>08/06/2016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65A2AC-528A-4F9B-A376-8DDAFA31F7A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y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7.png"/><Relationship Id="rId10" Type="http://schemas.openxmlformats.org/officeDocument/2006/relationships/image" Target="../media/image15.tif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7.png"/><Relationship Id="rId10" Type="http://schemas.openxmlformats.org/officeDocument/2006/relationships/image" Target="../media/image15.tif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5400000">
            <a:off x="3988593" y="-2426495"/>
            <a:ext cx="1223963" cy="60769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7639050" y="0"/>
            <a:ext cx="1544638" cy="73817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-523783"/>
            <a:ext cx="1544638" cy="73817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92088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2088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3513"/>
            <a:ext cx="14097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63513"/>
            <a:ext cx="14097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8275"/>
            <a:ext cx="13922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79388"/>
            <a:ext cx="13922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793875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687513"/>
            <a:ext cx="128111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1115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307975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5720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45720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116" y="2746374"/>
            <a:ext cx="2190277" cy="2446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2950" y="1793875"/>
            <a:ext cx="1487046" cy="1660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0908" y="3968318"/>
            <a:ext cx="1232701" cy="13768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0155" y="5587278"/>
            <a:ext cx="872142" cy="9741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1783" y="5524500"/>
            <a:ext cx="660003" cy="737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5" y="5667375"/>
            <a:ext cx="697729" cy="1047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32" y="6136304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ages-eu.ssl-images-amazon.com/images/I/51A9G%2BFMGrL._AC_UL320_SR238,32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316">
            <a:off x="480241" y="411186"/>
            <a:ext cx="1930308" cy="25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http://cdn.shopify.com/s/files/1/0215/1318/products/beibl_newydd_y_plant_1024x1024.jpg?v=13639329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16" y="130005"/>
            <a:ext cx="2003044" cy="27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780">
            <a:off x="6717364" y="437764"/>
            <a:ext cx="1960800" cy="279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1"/>
          <a:stretch/>
        </p:blipFill>
        <p:spPr bwMode="auto">
          <a:xfrm>
            <a:off x="1975105" y="3147828"/>
            <a:ext cx="4898010" cy="34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8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904875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GB" sz="6000" b="1" baseline="30000" dirty="0">
                <a:latin typeface="+mj-lt"/>
              </a:rPr>
            </a:br>
            <a:r>
              <a:rPr lang="en-GB" sz="6000" dirty="0"/>
              <a:t> </a:t>
            </a:r>
            <a:r>
              <a:rPr lang="en-GB" sz="6000" b="1" dirty="0">
                <a:solidFill>
                  <a:srgbClr val="FFFF00"/>
                </a:solidFill>
              </a:rPr>
              <a:t>Paid </a:t>
            </a:r>
            <a:r>
              <a:rPr lang="en-GB" sz="6000" dirty="0" err="1"/>
              <a:t>cadw</a:t>
            </a:r>
            <a:r>
              <a:rPr lang="en-GB" sz="6000" dirty="0"/>
              <a:t> </a:t>
            </a:r>
            <a:r>
              <a:rPr lang="en-GB" sz="6000" dirty="0" err="1"/>
              <a:t>cwmni</a:t>
            </a:r>
            <a:r>
              <a:rPr lang="en-GB" sz="6000" dirty="0"/>
              <a:t> </a:t>
            </a:r>
            <a:r>
              <a:rPr lang="en-GB" sz="6000" dirty="0" err="1"/>
              <a:t>rhywun</a:t>
            </a:r>
            <a:r>
              <a:rPr lang="en-GB" sz="6000" dirty="0"/>
              <a:t> </a:t>
            </a:r>
            <a:r>
              <a:rPr lang="en-GB" sz="6000" dirty="0" err="1"/>
              <a:t>sydd</a:t>
            </a:r>
            <a:r>
              <a:rPr lang="en-GB" sz="6000" dirty="0"/>
              <a:t> â </a:t>
            </a:r>
            <a:r>
              <a:rPr lang="en-GB" sz="6000" dirty="0" err="1">
                <a:solidFill>
                  <a:srgbClr val="FFFF00"/>
                </a:solidFill>
              </a:rPr>
              <a:t>thymer</a:t>
            </a:r>
            <a:r>
              <a:rPr lang="en-GB" sz="6000" dirty="0">
                <a:solidFill>
                  <a:srgbClr val="FFFF00"/>
                </a:solidFill>
              </a:rPr>
              <a:t> </a:t>
            </a:r>
            <a:r>
              <a:rPr lang="en-GB" sz="6000" dirty="0" err="1">
                <a:solidFill>
                  <a:srgbClr val="FFFF00"/>
                </a:solidFill>
              </a:rPr>
              <a:t>wyllt</a:t>
            </a:r>
            <a:r>
              <a:rPr lang="en-GB" sz="6000" dirty="0"/>
              <a:t>,</a:t>
            </a:r>
          </a:p>
          <a:p>
            <a:r>
              <a:rPr lang="en-GB" sz="6000" dirty="0" err="1"/>
              <a:t>rhag</a:t>
            </a:r>
            <a:r>
              <a:rPr lang="en-GB" sz="6000" dirty="0"/>
              <a:t> i </a:t>
            </a:r>
            <a:r>
              <a:rPr lang="en-GB" sz="6000" dirty="0" err="1"/>
              <a:t>ti</a:t>
            </a:r>
            <a:r>
              <a:rPr lang="en-GB" sz="6000" dirty="0"/>
              <a:t> </a:t>
            </a:r>
            <a:r>
              <a:rPr lang="en-GB" sz="6000" dirty="0" err="1"/>
              <a:t>hefyd</a:t>
            </a:r>
            <a:r>
              <a:rPr lang="en-GB" sz="6000" dirty="0"/>
              <a:t> </a:t>
            </a:r>
            <a:r>
              <a:rPr lang="en-GB" sz="6000" dirty="0" err="1"/>
              <a:t>droi</a:t>
            </a:r>
            <a:r>
              <a:rPr lang="en-GB" sz="6000" dirty="0"/>
              <a:t> felly,</a:t>
            </a:r>
          </a:p>
          <a:p>
            <a:r>
              <a:rPr lang="en-GB" sz="6000" dirty="0"/>
              <a:t>a </a:t>
            </a:r>
            <a:r>
              <a:rPr lang="en-GB" sz="6000" dirty="0" err="1"/>
              <a:t>methu</a:t>
            </a:r>
            <a:r>
              <a:rPr lang="en-GB" sz="6000" dirty="0"/>
              <a:t> </a:t>
            </a:r>
            <a:r>
              <a:rPr lang="en-GB" sz="6000" dirty="0" err="1"/>
              <a:t>dianc</a:t>
            </a:r>
            <a:r>
              <a:rPr lang="en-GB" sz="6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455" y="5397867"/>
            <a:ext cx="6994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7200" b="1" dirty="0" err="1">
                <a:solidFill>
                  <a:srgbClr val="FFFF00"/>
                </a:solidFill>
                <a:latin typeface="+mj-lt"/>
              </a:rPr>
              <a:t>Diarhebion</a:t>
            </a:r>
            <a:r>
              <a:rPr lang="en-GB" sz="7200" b="1" dirty="0">
                <a:solidFill>
                  <a:srgbClr val="FFFF00"/>
                </a:solidFill>
                <a:latin typeface="+mj-lt"/>
              </a:rPr>
              <a:t> 22: 25</a:t>
            </a:r>
            <a:endParaRPr lang="en-GB" sz="4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-1223964"/>
            <a:ext cx="904875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GB" sz="6000" b="1" baseline="30000" dirty="0">
                <a:latin typeface="+mj-lt"/>
              </a:rPr>
            </a:br>
            <a:r>
              <a:rPr lang="en-GB" sz="6000" dirty="0">
                <a:latin typeface="+mj-lt"/>
              </a:rPr>
              <a:t> </a:t>
            </a:r>
          </a:p>
          <a:p>
            <a:pPr algn="ctr"/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cariad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, </a:t>
            </a:r>
          </a:p>
          <a:p>
            <a:pPr algn="ctr"/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llawenydd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, </a:t>
            </a:r>
          </a:p>
          <a:p>
            <a:pPr algn="ctr"/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heddwch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dwfn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, </a:t>
            </a:r>
          </a:p>
          <a:p>
            <a:pPr algn="ctr"/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amynedd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, </a:t>
            </a:r>
          </a:p>
          <a:p>
            <a:pPr algn="ctr"/>
            <a:r>
              <a:rPr lang="en-GB" sz="6000" b="1" dirty="0" err="1">
                <a:solidFill>
                  <a:srgbClr val="FFFF00"/>
                </a:solidFill>
                <a:latin typeface="+mj-lt"/>
              </a:rPr>
              <a:t>caredigrwydd</a:t>
            </a:r>
            <a:r>
              <a:rPr lang="en-GB" sz="6000" b="1" dirty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6704" y="6150114"/>
            <a:ext cx="3251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4000" b="1" dirty="0" err="1">
                <a:solidFill>
                  <a:srgbClr val="FFFF00"/>
                </a:solidFill>
                <a:latin typeface="+mj-lt"/>
              </a:rPr>
              <a:t>Galatiaid</a:t>
            </a:r>
            <a:r>
              <a:rPr lang="en-GB" sz="4000" b="1" dirty="0">
                <a:solidFill>
                  <a:srgbClr val="FFFF00"/>
                </a:solidFill>
                <a:latin typeface="+mj-lt"/>
              </a:rPr>
              <a:t> 5: 22</a:t>
            </a:r>
            <a:endParaRPr lang="en-GB" sz="2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4888" y="4564062"/>
            <a:ext cx="7412037" cy="1876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7200" b="1" dirty="0">
                <a:solidFill>
                  <a:srgbClr val="FFFF00"/>
                </a:solidFill>
                <a:latin typeface="+mj-lt"/>
              </a:rPr>
              <a:t>…..</a:t>
            </a:r>
            <a:r>
              <a:rPr lang="en-GB" sz="7200" b="1" dirty="0" err="1">
                <a:solidFill>
                  <a:srgbClr val="FFFF00"/>
                </a:solidFill>
                <a:latin typeface="+mj-lt"/>
              </a:rPr>
              <a:t>cariad</a:t>
            </a:r>
            <a:r>
              <a:rPr lang="en-GB" sz="7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+mj-lt"/>
              </a:rPr>
              <a:t>ydy</a:t>
            </a:r>
            <a:r>
              <a:rPr lang="en-GB" sz="7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+mj-lt"/>
              </a:rPr>
              <a:t>Duw</a:t>
            </a:r>
            <a:r>
              <a:rPr lang="en-GB" sz="7200" b="1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pPr algn="ctr" eaLnBrk="1" hangingPunct="1">
              <a:defRPr/>
            </a:pPr>
            <a:r>
              <a:rPr lang="en-GB" sz="4400" b="1" dirty="0">
                <a:solidFill>
                  <a:srgbClr val="FFFF00"/>
                </a:solidFill>
                <a:latin typeface="+mj-lt"/>
              </a:rPr>
              <a:t>1 </a:t>
            </a:r>
            <a:r>
              <a:rPr lang="en-GB" sz="4400" b="1" dirty="0" err="1">
                <a:solidFill>
                  <a:srgbClr val="FFFF00"/>
                </a:solidFill>
                <a:latin typeface="+mj-lt"/>
              </a:rPr>
              <a:t>Ioan</a:t>
            </a:r>
            <a:r>
              <a:rPr lang="en-GB" sz="4400" b="1" dirty="0">
                <a:solidFill>
                  <a:srgbClr val="FFFF00"/>
                </a:solidFill>
                <a:latin typeface="+mj-lt"/>
              </a:rPr>
              <a:t> 4: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16" y="359121"/>
            <a:ext cx="5606587" cy="4204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7"/>
            <a:ext cx="9147178" cy="6863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8" descr="http://www.uefa.com/MultimediaFiles/Photo/competitions/Draws/02/29/51/01/2295101_w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-3887" r="23576" b="1514"/>
          <a:stretch/>
        </p:blipFill>
        <p:spPr bwMode="auto">
          <a:xfrm>
            <a:off x="1828800" y="105964"/>
            <a:ext cx="5773783" cy="648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3" y="6432650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"/>
          <p:cNvGrpSpPr>
            <a:grpSpLocks/>
          </p:cNvGrpSpPr>
          <p:nvPr/>
        </p:nvGrpSpPr>
        <p:grpSpPr bwMode="auto">
          <a:xfrm>
            <a:off x="175731" y="146568"/>
            <a:ext cx="8577262" cy="6319838"/>
            <a:chOff x="239638" y="101008"/>
            <a:chExt cx="8576623" cy="6321087"/>
          </a:xfrm>
        </p:grpSpPr>
        <p:sp>
          <p:nvSpPr>
            <p:cNvPr id="4" name="Rectangle 3"/>
            <p:cNvSpPr/>
            <p:nvPr/>
          </p:nvSpPr>
          <p:spPr>
            <a:xfrm>
              <a:off x="239638" y="101008"/>
              <a:ext cx="4571659" cy="41553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GB" sz="6600" dirty="0">
                  <a:latin typeface="+mj-lt"/>
                </a:rPr>
                <a:t> Mae </a:t>
              </a:r>
              <a:r>
                <a:rPr lang="en-GB" sz="6600" b="1" dirty="0" err="1">
                  <a:latin typeface="+mj-lt"/>
                </a:rPr>
                <a:t>ymarfer</a:t>
              </a:r>
              <a:r>
                <a:rPr lang="en-GB" sz="6600" b="1" dirty="0">
                  <a:latin typeface="+mj-lt"/>
                </a:rPr>
                <a:t> </a:t>
              </a:r>
              <a:r>
                <a:rPr lang="en-GB" sz="6600" b="1" dirty="0" err="1">
                  <a:latin typeface="+mj-lt"/>
                </a:rPr>
                <a:t>corff</a:t>
              </a:r>
              <a:r>
                <a:rPr lang="en-GB" sz="6600" b="1" dirty="0">
                  <a:latin typeface="+mj-lt"/>
                </a:rPr>
                <a:t> </a:t>
              </a:r>
              <a:r>
                <a:rPr lang="en-GB" sz="6600" dirty="0">
                  <a:latin typeface="+mj-lt"/>
                </a:rPr>
                <a:t>yn </a:t>
              </a:r>
              <a:r>
                <a:rPr lang="en-GB" sz="6600" dirty="0" err="1">
                  <a:latin typeface="+mj-lt"/>
                </a:rPr>
                <a:t>beth</a:t>
              </a:r>
              <a:r>
                <a:rPr lang="en-GB" sz="6600" dirty="0">
                  <a:latin typeface="+mj-lt"/>
                </a:rPr>
                <a:t> da….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7127" y="145985"/>
              <a:ext cx="1657350" cy="15910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tx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434" name="Picture 2" descr="http://www.sportsballshop.co.uk/acatalog/GilbertBarbarian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047" y="2149544"/>
              <a:ext cx="2027237" cy="18509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://argylecommunitytrust.co.uk/p/wp-content/uploads/2015/07/9264103_or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263" y="2178500"/>
              <a:ext cx="1957864" cy="19578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8" descr="http://www.sportsfx.co.uk/ekmps/shops/sportsfx/images/bema-arm-bands-741-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924" y="4497238"/>
              <a:ext cx="1684337" cy="1684337"/>
            </a:xfrm>
            <a:prstGeom prst="round2DiagRect">
              <a:avLst>
                <a:gd name="adj1" fmla="val 16667"/>
                <a:gd name="adj2" fmla="val 31333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0" descr="http://woodentoysuk.com/images/RUS_60-006_nat_wood_skip_rop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8" y="4949824"/>
              <a:ext cx="2187649" cy="147227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12" descr="http://media.getthelabel.com/pws/images/catalogue/products/307793168/zoom/nike-junior-boys-air-max-90-trainers_white-blu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58" y="184912"/>
              <a:ext cx="1584000" cy="1584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14" descr="http://www.jrcycles.co.uk/images/stories/virtuemart/product/resized/26369-19021314455730133157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466" y="4739656"/>
              <a:ext cx="2285664" cy="152072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512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r="18562"/>
          <a:stretch>
            <a:fillRect/>
          </a:stretch>
        </p:blipFill>
        <p:spPr bwMode="auto">
          <a:xfrm>
            <a:off x="4514850" y="2717800"/>
            <a:ext cx="3486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-812" r="28180" b="2"/>
          <a:stretch>
            <a:fillRect/>
          </a:stretch>
        </p:blipFill>
        <p:spPr bwMode="auto">
          <a:xfrm>
            <a:off x="285750" y="274638"/>
            <a:ext cx="3919538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"/>
          <p:cNvGrpSpPr>
            <a:grpSpLocks/>
          </p:cNvGrpSpPr>
          <p:nvPr/>
        </p:nvGrpSpPr>
        <p:grpSpPr bwMode="auto">
          <a:xfrm>
            <a:off x="239713" y="101600"/>
            <a:ext cx="8577262" cy="6319838"/>
            <a:chOff x="239638" y="101008"/>
            <a:chExt cx="8576623" cy="6321087"/>
          </a:xfrm>
        </p:grpSpPr>
        <p:sp>
          <p:nvSpPr>
            <p:cNvPr id="4" name="Rectangle 3"/>
            <p:cNvSpPr/>
            <p:nvPr/>
          </p:nvSpPr>
          <p:spPr>
            <a:xfrm>
              <a:off x="239638" y="101008"/>
              <a:ext cx="4571659" cy="41553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GB" sz="6600" dirty="0">
                  <a:latin typeface="+mj-lt"/>
                </a:rPr>
                <a:t> Mae </a:t>
              </a:r>
              <a:r>
                <a:rPr lang="en-GB" sz="6600" b="1" dirty="0" err="1">
                  <a:latin typeface="+mj-lt"/>
                </a:rPr>
                <a:t>ymarfer</a:t>
              </a:r>
              <a:r>
                <a:rPr lang="en-GB" sz="6600" b="1" dirty="0">
                  <a:latin typeface="+mj-lt"/>
                </a:rPr>
                <a:t> </a:t>
              </a:r>
              <a:r>
                <a:rPr lang="en-GB" sz="6600" b="1" dirty="0" err="1">
                  <a:latin typeface="+mj-lt"/>
                </a:rPr>
                <a:t>corff</a:t>
              </a:r>
              <a:r>
                <a:rPr lang="en-GB" sz="6600" b="1" dirty="0">
                  <a:latin typeface="+mj-lt"/>
                </a:rPr>
                <a:t> </a:t>
              </a:r>
              <a:r>
                <a:rPr lang="en-GB" sz="6600" dirty="0">
                  <a:latin typeface="+mj-lt"/>
                </a:rPr>
                <a:t>yn </a:t>
              </a:r>
              <a:r>
                <a:rPr lang="en-GB" sz="6600" dirty="0" err="1">
                  <a:latin typeface="+mj-lt"/>
                </a:rPr>
                <a:t>beth</a:t>
              </a:r>
              <a:r>
                <a:rPr lang="en-GB" sz="6600" dirty="0">
                  <a:latin typeface="+mj-lt"/>
                </a:rPr>
                <a:t> da….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7127" y="145985"/>
              <a:ext cx="1657350" cy="15910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tx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434" name="Picture 2" descr="http://www.sportsballshop.co.uk/acatalog/GilbertBarbarian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047" y="2149544"/>
              <a:ext cx="2027237" cy="18509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://argylecommunitytrust.co.uk/p/wp-content/uploads/2015/07/9264103_or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263" y="2178500"/>
              <a:ext cx="1957864" cy="19578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http://vignette4.wikia.nocookie.net/nintendo/images/3/3e/MTO_Tennis_Ball.png/revision/latest?cb=20120504075543&amp;path-prefix=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039" y="4255992"/>
              <a:ext cx="1181905" cy="118190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8" descr="http://www.sportsfx.co.uk/ekmps/shops/sportsfx/images/bema-arm-bands-741-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924" y="4497238"/>
              <a:ext cx="1684337" cy="1684337"/>
            </a:xfrm>
            <a:prstGeom prst="round2DiagRect">
              <a:avLst>
                <a:gd name="adj1" fmla="val 16667"/>
                <a:gd name="adj2" fmla="val 31333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0" descr="http://woodentoysuk.com/images/RUS_60-006_nat_wood_skip_rop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8" y="4949824"/>
              <a:ext cx="2187649" cy="147227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12" descr="http://media.getthelabel.com/pws/images/catalogue/products/307793168/zoom/nike-junior-boys-air-max-90-trainers_white-blu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58" y="184912"/>
              <a:ext cx="1584000" cy="1584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14" descr="http://www.jrcycles.co.uk/images/stories/virtuemart/product/resized/26369-19021314455730133157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96" y="4846944"/>
              <a:ext cx="2285664" cy="152072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5"/>
          <p:cNvGrpSpPr>
            <a:grpSpLocks/>
          </p:cNvGrpSpPr>
          <p:nvPr/>
        </p:nvGrpSpPr>
        <p:grpSpPr bwMode="auto">
          <a:xfrm>
            <a:off x="125413" y="322263"/>
            <a:ext cx="8763000" cy="6186487"/>
            <a:chOff x="125337" y="101008"/>
            <a:chExt cx="8762467" cy="6186309"/>
          </a:xfrm>
        </p:grpSpPr>
        <p:sp>
          <p:nvSpPr>
            <p:cNvPr id="4" name="Rectangle 3"/>
            <p:cNvSpPr/>
            <p:nvPr/>
          </p:nvSpPr>
          <p:spPr>
            <a:xfrm>
              <a:off x="125337" y="101008"/>
              <a:ext cx="5619408" cy="61863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GB" sz="6600" dirty="0">
                  <a:latin typeface="+mj-lt"/>
                </a:rPr>
                <a:t> …</a:t>
              </a:r>
              <a:r>
                <a:rPr lang="en-GB" sz="6600" dirty="0" err="1"/>
                <a:t>ond</a:t>
              </a:r>
              <a:r>
                <a:rPr lang="en-GB" sz="6600" dirty="0"/>
                <a:t> mae </a:t>
              </a:r>
              <a:r>
                <a:rPr lang="en-GB" sz="6600" dirty="0" err="1"/>
                <a:t>ymdrechu</a:t>
              </a:r>
              <a:r>
                <a:rPr lang="en-GB" sz="6600" dirty="0"/>
                <a:t> </a:t>
              </a:r>
              <a:r>
                <a:rPr lang="en-GB" sz="6600" dirty="0" err="1"/>
                <a:t>i</a:t>
              </a:r>
              <a:r>
                <a:rPr lang="en-GB" sz="6600" dirty="0"/>
                <a:t> </a:t>
              </a:r>
              <a:r>
                <a:rPr lang="en-GB" sz="6600" dirty="0" err="1"/>
                <a:t>fyw</a:t>
              </a:r>
              <a:r>
                <a:rPr lang="en-GB" sz="6600" dirty="0"/>
                <a:t> fel mae </a:t>
              </a:r>
              <a:r>
                <a:rPr lang="en-GB" sz="6600" dirty="0" err="1"/>
                <a:t>Duw</a:t>
              </a:r>
              <a:r>
                <a:rPr lang="en-GB" sz="6600" dirty="0"/>
                <a:t> am </a:t>
              </a:r>
              <a:r>
                <a:rPr lang="en-GB" sz="6600" dirty="0" err="1"/>
                <a:t>i</a:t>
              </a:r>
              <a:r>
                <a:rPr lang="en-GB" sz="6600" dirty="0"/>
                <a:t> </a:t>
              </a:r>
              <a:r>
                <a:rPr lang="en-GB" sz="6600" dirty="0" err="1"/>
                <a:t>ti</a:t>
              </a:r>
              <a:r>
                <a:rPr lang="en-GB" sz="6600" dirty="0"/>
                <a:t> </a:t>
              </a:r>
              <a:r>
                <a:rPr lang="en-GB" sz="6600" dirty="0" err="1"/>
                <a:t>fyw</a:t>
              </a:r>
              <a:r>
                <a:rPr lang="en-GB" sz="6600" dirty="0"/>
                <a:t> yn </a:t>
              </a:r>
              <a:r>
                <a:rPr lang="en-GB" sz="6600" b="1" dirty="0"/>
                <a:t>llawer </a:t>
              </a:r>
              <a:r>
                <a:rPr lang="en-GB" sz="6600" b="1" dirty="0" err="1"/>
                <a:t>iawn</a:t>
              </a:r>
              <a:r>
                <a:rPr lang="en-GB" sz="6600" b="1" dirty="0"/>
                <a:t> </a:t>
              </a:r>
              <a:r>
                <a:rPr lang="en-GB" sz="6600" dirty="0" err="1"/>
                <a:t>pwysicach</a:t>
              </a:r>
              <a:r>
                <a:rPr lang="en-GB" sz="6600" dirty="0"/>
                <a:t>. </a:t>
              </a:r>
              <a:endParaRPr lang="en-GB" sz="6600" dirty="0">
                <a:latin typeface="+mj-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0376" y="145985"/>
              <a:ext cx="1111908" cy="10674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tx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434" name="Picture 2" descr="http://www.sportsballshop.co.uk/acatalog/GilbertBarbarian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375" y="1717413"/>
              <a:ext cx="1043861" cy="9530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://argylecommunitytrust.co.uk/p/wp-content/uploads/2015/07/9264103_ori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899" y="1618339"/>
              <a:ext cx="964750" cy="9647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http://vignette4.wikia.nocookie.net/nintendo/images/3/3e/MTO_Tennis_Ball.png/revision/latest?cb=20120504075543&amp;path-prefix=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950" y="3080107"/>
              <a:ext cx="811308" cy="81130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8" descr="http://www.sportsfx.co.uk/ekmps/shops/sportsfx/images/bema-arm-bands-741-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376" y="3080107"/>
              <a:ext cx="1175885" cy="1175885"/>
            </a:xfrm>
            <a:prstGeom prst="round2DiagRect">
              <a:avLst>
                <a:gd name="adj1" fmla="val 16667"/>
                <a:gd name="adj2" fmla="val 31333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0" descr="http://woodentoysuk.com/images/RUS_60-006_nat_wood_skip_rop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76" y="4406899"/>
              <a:ext cx="1460596" cy="98297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12" descr="http://media.getthelabel.com/pws/images/catalogue/products/307793168/zoom/nike-junior-boys-air-max-90-trainers_white-blu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099" y="184912"/>
              <a:ext cx="1028505" cy="102850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14" descr="http://www.jrcycles.co.uk/images/stories/virtuemart/product/resized/26369-19021314455730133157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0375" y="4846944"/>
              <a:ext cx="1247429" cy="10858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bg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447800" y="6332538"/>
            <a:ext cx="3486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1 Timotheus 4: 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7" y="635016"/>
            <a:ext cx="3756733" cy="5635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064" y="941033"/>
            <a:ext cx="403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Louis Suárez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064" y="2142411"/>
            <a:ext cx="3871681" cy="2900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iliconindia.com/news/newsimages/special/A27HFlf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29" y="556729"/>
            <a:ext cx="6919929" cy="46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61605" y="1766655"/>
            <a:ext cx="2974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/>
              <a:t>Zinedine</a:t>
            </a:r>
            <a:r>
              <a:rPr lang="en-GB" sz="5400" dirty="0"/>
              <a:t> </a:t>
            </a:r>
          </a:p>
          <a:p>
            <a:r>
              <a:rPr lang="en-GB" sz="5400" dirty="0"/>
              <a:t>Zidane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08" y="99061"/>
            <a:ext cx="5087922" cy="6596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52" y="6471707"/>
            <a:ext cx="1460290" cy="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On-screen Show (4:3)</PresentationFormat>
  <Paragraphs>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2013-02-08T18:23:38Z</dcterms:created>
  <dcterms:modified xsi:type="dcterms:W3CDTF">2016-06-08T14:45:30Z</dcterms:modified>
</cp:coreProperties>
</file>