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39" r:id="rId2"/>
    <p:sldId id="280" r:id="rId3"/>
    <p:sldId id="547" r:id="rId4"/>
    <p:sldId id="340" r:id="rId5"/>
    <p:sldId id="546" r:id="rId6"/>
    <p:sldId id="548" r:id="rId7"/>
    <p:sldId id="535" r:id="rId8"/>
    <p:sldId id="549" r:id="rId9"/>
    <p:sldId id="550" r:id="rId10"/>
    <p:sldId id="536" r:id="rId11"/>
    <p:sldId id="538" r:id="rId12"/>
    <p:sldId id="539" r:id="rId13"/>
    <p:sldId id="540" r:id="rId14"/>
    <p:sldId id="541" r:id="rId15"/>
    <p:sldId id="542" r:id="rId16"/>
    <p:sldId id="543" r:id="rId17"/>
    <p:sldId id="544" r:id="rId18"/>
    <p:sldId id="545" r:id="rId19"/>
  </p:sldIdLst>
  <p:sldSz cx="9144000" cy="6858000" type="screen4x3"/>
  <p:notesSz cx="6797675" cy="9926638"/>
  <p:defaultTextStyle>
    <a:defPPr>
      <a:defRPr lang="cy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9694"/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9" autoAdjust="0"/>
    <p:restoredTop sz="94660"/>
  </p:normalViewPr>
  <p:slideViewPr>
    <p:cSldViewPr snapToObjects="1">
      <p:cViewPr varScale="1">
        <p:scale>
          <a:sx n="108" d="100"/>
          <a:sy n="108" d="100"/>
        </p:scale>
        <p:origin x="1122" y="10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82DAA-BA97-4572-850A-9D5C3D1A6640}" type="datetimeFigureOut">
              <a:rPr lang="en-GB" smtClean="0"/>
              <a:t>30/12/2017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C39D9-2AEB-4A9F-9097-7FB43F0B0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169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534F4-24B2-4BB7-8801-5E8AE8769E71}" type="datetimeFigureOut">
              <a:rPr lang="cy-GB" smtClean="0"/>
              <a:t>30/12/2017</a:t>
            </a:fld>
            <a:endParaRPr lang="cy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y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01E49-51F9-4C1C-AD1D-D1EB42F46F94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4066889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6798-8492-4715-8C3E-4F307E155925}" type="datetimeFigureOut">
              <a:rPr lang="cy-GB" smtClean="0"/>
              <a:t>30/12/2017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0725-F18C-4F77-A5AB-85356C8DD3D8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597873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6798-8492-4715-8C3E-4F307E155925}" type="datetimeFigureOut">
              <a:rPr lang="cy-GB" smtClean="0"/>
              <a:t>30/12/2017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0725-F18C-4F77-A5AB-85356C8DD3D8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851378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6798-8492-4715-8C3E-4F307E155925}" type="datetimeFigureOut">
              <a:rPr lang="cy-GB" smtClean="0"/>
              <a:t>30/12/2017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0725-F18C-4F77-A5AB-85356C8DD3D8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749719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6798-8492-4715-8C3E-4F307E155925}" type="datetimeFigureOut">
              <a:rPr lang="cy-GB" smtClean="0"/>
              <a:t>30/12/2017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0725-F18C-4F77-A5AB-85356C8DD3D8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10604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6798-8492-4715-8C3E-4F307E155925}" type="datetimeFigureOut">
              <a:rPr lang="cy-GB" smtClean="0"/>
              <a:t>30/12/2017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0725-F18C-4F77-A5AB-85356C8DD3D8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71739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6798-8492-4715-8C3E-4F307E155925}" type="datetimeFigureOut">
              <a:rPr lang="cy-GB" smtClean="0"/>
              <a:t>30/12/2017</a:t>
            </a:fld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0725-F18C-4F77-A5AB-85356C8DD3D8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47814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6798-8492-4715-8C3E-4F307E155925}" type="datetimeFigureOut">
              <a:rPr lang="cy-GB" smtClean="0"/>
              <a:t>30/12/2017</a:t>
            </a:fld>
            <a:endParaRPr lang="cy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0725-F18C-4F77-A5AB-85356C8DD3D8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03034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6798-8492-4715-8C3E-4F307E155925}" type="datetimeFigureOut">
              <a:rPr lang="cy-GB" smtClean="0"/>
              <a:t>30/12/2017</a:t>
            </a:fld>
            <a:endParaRPr lang="cy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0725-F18C-4F77-A5AB-85356C8DD3D8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38308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6798-8492-4715-8C3E-4F307E155925}" type="datetimeFigureOut">
              <a:rPr lang="cy-GB" smtClean="0"/>
              <a:t>30/12/2017</a:t>
            </a:fld>
            <a:endParaRPr lang="cy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0725-F18C-4F77-A5AB-85356C8DD3D8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156382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6798-8492-4715-8C3E-4F307E155925}" type="datetimeFigureOut">
              <a:rPr lang="cy-GB" smtClean="0"/>
              <a:t>30/12/2017</a:t>
            </a:fld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0725-F18C-4F77-A5AB-85356C8DD3D8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176623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y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6798-8492-4715-8C3E-4F307E155925}" type="datetimeFigureOut">
              <a:rPr lang="cy-GB" smtClean="0"/>
              <a:t>30/12/2017</a:t>
            </a:fld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0725-F18C-4F77-A5AB-85356C8DD3D8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547934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C6798-8492-4715-8C3E-4F307E155925}" type="datetimeFigureOut">
              <a:rPr lang="cy-GB" smtClean="0"/>
              <a:t>30/12/2017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E0725-F18C-4F77-A5AB-85356C8DD3D8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4638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y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eraint\AppData\Local\Microsoft\Windows\Temporary Internet Files\Content.IE5\J2H9BPZS\dglxasset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4475" y="1448736"/>
            <a:ext cx="9143999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4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Golau</a:t>
            </a:r>
            <a:endParaRPr lang="cy-GB" sz="14400" b="1" i="1" dirty="0">
              <a:ln w="38100">
                <a:solidFill>
                  <a:srgbClr val="002060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448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eraint\AppData\Local\Microsoft\Windows\Temporary Internet Files\Content.IE5\J2H9BPZS\dglxasset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12" y="8544"/>
            <a:ext cx="91714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8843" y="-441516"/>
            <a:ext cx="9143999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4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Golau</a:t>
            </a:r>
            <a:endParaRPr lang="cy-GB" sz="14400" b="1" i="1" dirty="0">
              <a:ln w="38100">
                <a:solidFill>
                  <a:srgbClr val="00206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D9479C-FF0B-4B0F-8DA7-37D59A2E28B7}"/>
              </a:ext>
            </a:extLst>
          </p:cNvPr>
          <p:cNvSpPr txBox="1"/>
          <p:nvPr/>
        </p:nvSpPr>
        <p:spPr>
          <a:xfrm>
            <a:off x="39447" y="1972497"/>
            <a:ext cx="9143999" cy="56323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Dw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i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wedi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dod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fel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golau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i'r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byd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, fel bod dim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rhaid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i'r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bobl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sy'n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credu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ynof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fi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aros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yn y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tywyllwch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.</a:t>
            </a:r>
          </a:p>
          <a:p>
            <a:pPr algn="ctr">
              <a:defRPr/>
            </a:pP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Ioan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12:46</a:t>
            </a:r>
            <a:endParaRPr lang="cy-GB" sz="6000" b="1" i="1" dirty="0">
              <a:ln w="38100">
                <a:solidFill>
                  <a:srgbClr val="00206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>
              <a:defRPr/>
            </a:pPr>
            <a:endParaRPr lang="cy-GB" sz="6000" b="1" i="1" dirty="0">
              <a:ln w="38100">
                <a:solidFill>
                  <a:srgbClr val="00206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4372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eraint\AppData\Local\Microsoft\Windows\Temporary Internet Files\Content.IE5\J2H9BPZS\dglxasset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12" y="8544"/>
            <a:ext cx="91714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D9479C-FF0B-4B0F-8DA7-37D59A2E28B7}"/>
              </a:ext>
            </a:extLst>
          </p:cNvPr>
          <p:cNvSpPr txBox="1"/>
          <p:nvPr/>
        </p:nvSpPr>
        <p:spPr>
          <a:xfrm>
            <a:off x="462" y="998676"/>
            <a:ext cx="9143999" cy="47089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Dw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i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….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dod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fel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golau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i'r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byd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, … bod dim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rhaid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i'r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bobl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sy'n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credu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ynof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fi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aros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yn y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tywyllwch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.</a:t>
            </a:r>
          </a:p>
          <a:p>
            <a:pPr algn="ctr">
              <a:defRPr/>
            </a:pP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Ioan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12:46</a:t>
            </a:r>
            <a:endParaRPr lang="cy-GB" sz="6000" b="1" i="1" dirty="0">
              <a:ln w="38100">
                <a:solidFill>
                  <a:srgbClr val="00206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4103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eraint\AppData\Local\Microsoft\Windows\Temporary Internet Files\Content.IE5\J2H9BPZS\dglxasset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12" y="8544"/>
            <a:ext cx="91714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D9479C-FF0B-4B0F-8DA7-37D59A2E28B7}"/>
              </a:ext>
            </a:extLst>
          </p:cNvPr>
          <p:cNvSpPr txBox="1"/>
          <p:nvPr/>
        </p:nvSpPr>
        <p:spPr>
          <a:xfrm>
            <a:off x="462" y="998676"/>
            <a:ext cx="9143999" cy="47089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Dw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i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….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dod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fel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golau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i'r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byd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, … bod dim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rhaid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i'r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bobl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sy’n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…..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ynof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fi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aros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</a:p>
          <a:p>
            <a:pPr algn="ctr">
              <a:defRPr/>
            </a:pP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yn y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tywyllwch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.</a:t>
            </a:r>
          </a:p>
          <a:p>
            <a:pPr algn="ctr">
              <a:defRPr/>
            </a:pP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Ioan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12:46</a:t>
            </a:r>
            <a:endParaRPr lang="cy-GB" sz="6000" b="1" i="1" dirty="0">
              <a:ln w="38100">
                <a:solidFill>
                  <a:srgbClr val="00206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1967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eraint\AppData\Local\Microsoft\Windows\Temporary Internet Files\Content.IE5\J2H9BPZS\dglxasset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12" y="8544"/>
            <a:ext cx="91714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D9479C-FF0B-4B0F-8DA7-37D59A2E28B7}"/>
              </a:ext>
            </a:extLst>
          </p:cNvPr>
          <p:cNvSpPr txBox="1"/>
          <p:nvPr/>
        </p:nvSpPr>
        <p:spPr>
          <a:xfrm>
            <a:off x="462" y="998676"/>
            <a:ext cx="9143999" cy="47089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Dw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i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….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dod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fel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golau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i'r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byd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, … bod dim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rhaid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i'r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bobl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sy’n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…..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ynof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fi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aros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</a:p>
          <a:p>
            <a:pPr algn="ctr">
              <a:defRPr/>
            </a:pP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yn y ……….</a:t>
            </a:r>
          </a:p>
          <a:p>
            <a:pPr algn="ctr">
              <a:defRPr/>
            </a:pP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Ioan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12:46</a:t>
            </a:r>
            <a:endParaRPr lang="cy-GB" sz="6000" b="1" i="1" dirty="0">
              <a:ln w="38100">
                <a:solidFill>
                  <a:srgbClr val="00206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086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eraint\AppData\Local\Microsoft\Windows\Temporary Internet Files\Content.IE5\J2H9BPZS\dglxasset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12" y="8544"/>
            <a:ext cx="91714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D9479C-FF0B-4B0F-8DA7-37D59A2E28B7}"/>
              </a:ext>
            </a:extLst>
          </p:cNvPr>
          <p:cNvSpPr txBox="1"/>
          <p:nvPr/>
        </p:nvSpPr>
        <p:spPr>
          <a:xfrm>
            <a:off x="462" y="998676"/>
            <a:ext cx="9143999" cy="47089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Dw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i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….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dod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fel g…..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i’r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  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byd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, … bod dim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rh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….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i’r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 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bobl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sy’n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…..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ynof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fi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aros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</a:p>
          <a:p>
            <a:pPr algn="ctr">
              <a:defRPr/>
            </a:pP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yn y ……….</a:t>
            </a:r>
          </a:p>
          <a:p>
            <a:pPr algn="ctr">
              <a:defRPr/>
            </a:pP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Ioan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1.:4.</a:t>
            </a:r>
            <a:endParaRPr lang="cy-GB" sz="6000" b="1" i="1" dirty="0">
              <a:ln w="38100">
                <a:solidFill>
                  <a:srgbClr val="00206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9884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eraint\AppData\Local\Microsoft\Windows\Temporary Internet Files\Content.IE5\J2H9BPZS\dglxasset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12" y="8544"/>
            <a:ext cx="91714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D9479C-FF0B-4B0F-8DA7-37D59A2E28B7}"/>
              </a:ext>
            </a:extLst>
          </p:cNvPr>
          <p:cNvSpPr txBox="1"/>
          <p:nvPr/>
        </p:nvSpPr>
        <p:spPr>
          <a:xfrm>
            <a:off x="462" y="998676"/>
            <a:ext cx="9143999" cy="47089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143000" indent="-1143000" algn="ctr">
              <a:buAutoNum type="alphaUcPeriod" startAt="4"/>
              <a:defRPr/>
            </a:pP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i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….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dod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fel g….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i’r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</a:p>
          <a:p>
            <a:pPr algn="ctr">
              <a:defRPr/>
            </a:pP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byd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, … bod d..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rhaid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i’r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  </a:t>
            </a:r>
          </a:p>
          <a:p>
            <a:pPr algn="ctr">
              <a:defRPr/>
            </a:pP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b…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sy’n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…..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ynof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.. ar.. </a:t>
            </a:r>
          </a:p>
          <a:p>
            <a:pPr algn="ctr">
              <a:defRPr/>
            </a:pP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.. y ……….</a:t>
            </a:r>
          </a:p>
          <a:p>
            <a:pPr algn="ctr">
              <a:defRPr/>
            </a:pP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Ioan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1.:4.</a:t>
            </a:r>
            <a:endParaRPr lang="cy-GB" sz="6000" b="1" i="1" dirty="0">
              <a:ln w="38100">
                <a:solidFill>
                  <a:srgbClr val="00206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4952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eraint\AppData\Local\Microsoft\Windows\Temporary Internet Files\Content.IE5\J2H9BPZS\dglxasset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12" y="8544"/>
            <a:ext cx="91714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D9479C-FF0B-4B0F-8DA7-37D59A2E28B7}"/>
              </a:ext>
            </a:extLst>
          </p:cNvPr>
          <p:cNvSpPr txBox="1"/>
          <p:nvPr/>
        </p:nvSpPr>
        <p:spPr>
          <a:xfrm>
            <a:off x="462" y="998676"/>
            <a:ext cx="9143999" cy="47089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143000" indent="-1143000" algn="ctr">
              <a:buAutoNum type="alphaUcPeriod" startAt="4"/>
              <a:defRPr/>
            </a:pP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. ….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dod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fel g….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i’r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</a:p>
          <a:p>
            <a:pPr algn="ctr">
              <a:defRPr/>
            </a:pP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…, … bod ...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rh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…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i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’.   </a:t>
            </a:r>
          </a:p>
          <a:p>
            <a:pPr algn="ctr">
              <a:defRPr/>
            </a:pP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b…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sy’n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…..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ynof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.. .... </a:t>
            </a:r>
          </a:p>
          <a:p>
            <a:pPr algn="ctr">
              <a:defRPr/>
            </a:pP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.. y ……….</a:t>
            </a:r>
          </a:p>
          <a:p>
            <a:pPr algn="ctr">
              <a:defRPr/>
            </a:pP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I..n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1.:4.</a:t>
            </a:r>
            <a:endParaRPr lang="cy-GB" sz="6000" b="1" i="1" dirty="0">
              <a:ln w="38100">
                <a:solidFill>
                  <a:srgbClr val="00206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2621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eraint\AppData\Local\Microsoft\Windows\Temporary Internet Files\Content.IE5\J2H9BPZS\dglxasset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12" y="8544"/>
            <a:ext cx="91714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D9479C-FF0B-4B0F-8DA7-37D59A2E28B7}"/>
              </a:ext>
            </a:extLst>
          </p:cNvPr>
          <p:cNvSpPr txBox="1"/>
          <p:nvPr/>
        </p:nvSpPr>
        <p:spPr>
          <a:xfrm>
            <a:off x="462" y="998676"/>
            <a:ext cx="9143999" cy="47089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.. . …. … … .…. .’. </a:t>
            </a:r>
          </a:p>
          <a:p>
            <a:pPr algn="ctr">
              <a:defRPr/>
            </a:pP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…, … … ... ..… .’.   </a:t>
            </a:r>
          </a:p>
          <a:p>
            <a:pPr algn="ctr">
              <a:defRPr/>
            </a:pP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.… ..’. ….. …. .. .... </a:t>
            </a:r>
          </a:p>
          <a:p>
            <a:pPr algn="ctr">
              <a:defRPr/>
            </a:pP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.. . ……….</a:t>
            </a:r>
          </a:p>
          <a:p>
            <a:pPr algn="ctr">
              <a:defRPr/>
            </a:pP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.… ..:..</a:t>
            </a:r>
            <a:endParaRPr lang="cy-GB" sz="6000" b="1" i="1" dirty="0">
              <a:ln w="38100">
                <a:solidFill>
                  <a:srgbClr val="00206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3243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eraint\AppData\Local\Microsoft\Windows\Temporary Internet Files\Content.IE5\J2H9BPZS\dglxasset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12" y="8544"/>
            <a:ext cx="91714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-362333"/>
            <a:ext cx="9143999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400" b="1" i="1" u="none" strike="noStrike" kern="1200" cap="none" spc="0" normalizeH="0" baseline="0" noProof="0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Golau</a:t>
            </a:r>
            <a:endParaRPr kumimoji="0" lang="cy-GB" sz="14400" b="1" i="1" u="none" strike="noStrike" kern="1200" cap="none" spc="0" normalizeH="0" baseline="0" noProof="0" dirty="0">
              <a:ln w="38100">
                <a:solidFill>
                  <a:srgbClr val="00206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D9479C-FF0B-4B0F-8DA7-37D59A2E28B7}"/>
              </a:ext>
            </a:extLst>
          </p:cNvPr>
          <p:cNvSpPr txBox="1"/>
          <p:nvPr/>
        </p:nvSpPr>
        <p:spPr>
          <a:xfrm>
            <a:off x="39447" y="1972497"/>
            <a:ext cx="9143999" cy="56323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1" u="none" strike="noStrike" kern="1200" cap="none" spc="0" normalizeH="0" baseline="0" noProof="0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Dw </a:t>
            </a:r>
            <a:r>
              <a:rPr kumimoji="0" lang="en-GB" sz="6000" b="1" i="1" u="none" strike="noStrike" kern="1200" cap="none" spc="0" normalizeH="0" baseline="0" noProof="0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GB" sz="6000" b="1" i="1" u="none" strike="noStrike" kern="1200" cap="none" spc="0" normalizeH="0" baseline="0" noProof="0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6000" b="1" i="1" u="none" strike="noStrike" kern="1200" cap="none" spc="0" normalizeH="0" baseline="0" noProof="0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wedi</a:t>
            </a:r>
            <a:r>
              <a:rPr kumimoji="0" lang="en-GB" sz="6000" b="1" i="1" u="none" strike="noStrike" kern="1200" cap="none" spc="0" normalizeH="0" baseline="0" noProof="0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6000" b="1" i="1" u="none" strike="noStrike" kern="1200" cap="none" spc="0" normalizeH="0" baseline="0" noProof="0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dod</a:t>
            </a:r>
            <a:r>
              <a:rPr kumimoji="0" lang="en-GB" sz="6000" b="1" i="1" u="none" strike="noStrike" kern="1200" cap="none" spc="0" normalizeH="0" baseline="0" noProof="0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fel </a:t>
            </a:r>
            <a:r>
              <a:rPr kumimoji="0" lang="en-GB" sz="6000" b="1" i="1" u="none" strike="noStrike" kern="1200" cap="none" spc="0" normalizeH="0" baseline="0" noProof="0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golau</a:t>
            </a:r>
            <a:r>
              <a:rPr kumimoji="0" lang="en-GB" sz="6000" b="1" i="1" u="none" strike="noStrike" kern="1200" cap="none" spc="0" normalizeH="0" baseline="0" noProof="0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6000" b="1" i="1" u="none" strike="noStrike" kern="1200" cap="none" spc="0" normalizeH="0" baseline="0" noProof="0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i'r</a:t>
            </a:r>
            <a:r>
              <a:rPr kumimoji="0" lang="en-GB" sz="6000" b="1" i="1" u="none" strike="noStrike" kern="1200" cap="none" spc="0" normalizeH="0" baseline="0" noProof="0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6000" b="1" i="1" u="none" strike="noStrike" kern="1200" cap="none" spc="0" normalizeH="0" baseline="0" noProof="0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byd</a:t>
            </a:r>
            <a:r>
              <a:rPr kumimoji="0" lang="en-GB" sz="6000" b="1" i="1" u="none" strike="noStrike" kern="1200" cap="none" spc="0" normalizeH="0" baseline="0" noProof="0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, fel bod dim </a:t>
            </a:r>
            <a:r>
              <a:rPr kumimoji="0" lang="en-GB" sz="6000" b="1" i="1" u="none" strike="noStrike" kern="1200" cap="none" spc="0" normalizeH="0" baseline="0" noProof="0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rhaid</a:t>
            </a:r>
            <a:r>
              <a:rPr kumimoji="0" lang="en-GB" sz="6000" b="1" i="1" u="none" strike="noStrike" kern="1200" cap="none" spc="0" normalizeH="0" baseline="0" noProof="0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6000" b="1" i="1" u="none" strike="noStrike" kern="1200" cap="none" spc="0" normalizeH="0" baseline="0" noProof="0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i'r</a:t>
            </a:r>
            <a:r>
              <a:rPr kumimoji="0" lang="en-GB" sz="6000" b="1" i="1" u="none" strike="noStrike" kern="1200" cap="none" spc="0" normalizeH="0" baseline="0" noProof="0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6000" b="1" i="1" u="none" strike="noStrike" kern="1200" cap="none" spc="0" normalizeH="0" baseline="0" noProof="0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bobl</a:t>
            </a:r>
            <a:r>
              <a:rPr kumimoji="0" lang="en-GB" sz="6000" b="1" i="1" u="none" strike="noStrike" kern="1200" cap="none" spc="0" normalizeH="0" baseline="0" noProof="0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6000" b="1" i="1" u="none" strike="noStrike" kern="1200" cap="none" spc="0" normalizeH="0" baseline="0" noProof="0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sy'n</a:t>
            </a:r>
            <a:r>
              <a:rPr kumimoji="0" lang="en-GB" sz="6000" b="1" i="1" u="none" strike="noStrike" kern="1200" cap="none" spc="0" normalizeH="0" baseline="0" noProof="0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6000" b="1" i="1" u="none" strike="noStrike" kern="1200" cap="none" spc="0" normalizeH="0" baseline="0" noProof="0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credu</a:t>
            </a:r>
            <a:r>
              <a:rPr kumimoji="0" lang="en-GB" sz="6000" b="1" i="1" u="none" strike="noStrike" kern="1200" cap="none" spc="0" normalizeH="0" baseline="0" noProof="0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6000" b="1" i="1" u="none" strike="noStrike" kern="1200" cap="none" spc="0" normalizeH="0" baseline="0" noProof="0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ynof</a:t>
            </a:r>
            <a:r>
              <a:rPr kumimoji="0" lang="en-GB" sz="6000" b="1" i="1" u="none" strike="noStrike" kern="1200" cap="none" spc="0" normalizeH="0" baseline="0" noProof="0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fi </a:t>
            </a:r>
            <a:r>
              <a:rPr kumimoji="0" lang="en-GB" sz="6000" b="1" i="1" u="none" strike="noStrike" kern="1200" cap="none" spc="0" normalizeH="0" baseline="0" noProof="0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aros</a:t>
            </a:r>
            <a:r>
              <a:rPr kumimoji="0" lang="en-GB" sz="6000" b="1" i="1" u="none" strike="noStrike" kern="1200" cap="none" spc="0" normalizeH="0" baseline="0" noProof="0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yn y </a:t>
            </a:r>
            <a:r>
              <a:rPr kumimoji="0" lang="en-GB" sz="6000" b="1" i="1" u="none" strike="noStrike" kern="1200" cap="none" spc="0" normalizeH="0" baseline="0" noProof="0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tywyllwch</a:t>
            </a:r>
            <a:r>
              <a:rPr kumimoji="0" lang="en-GB" sz="6000" b="1" i="1" u="none" strike="noStrike" kern="1200" cap="none" spc="0" normalizeH="0" baseline="0" noProof="0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1" u="none" strike="noStrike" kern="1200" cap="none" spc="0" normalizeH="0" baseline="0" noProof="0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Ioan</a:t>
            </a:r>
            <a:r>
              <a:rPr kumimoji="0" lang="en-GB" sz="6000" b="1" i="1" u="none" strike="noStrike" kern="1200" cap="none" spc="0" normalizeH="0" baseline="0" noProof="0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12:46</a:t>
            </a:r>
            <a:endParaRPr kumimoji="0" lang="cy-GB" sz="6000" b="1" i="1" u="none" strike="noStrike" kern="1200" cap="none" spc="0" normalizeH="0" baseline="0" noProof="0" dirty="0">
              <a:ln w="38100">
                <a:solidFill>
                  <a:srgbClr val="00206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y-GB" sz="6000" b="1" i="1" u="none" strike="noStrike" kern="1200" cap="none" spc="0" normalizeH="0" baseline="0" noProof="0" dirty="0">
              <a:ln w="38100">
                <a:solidFill>
                  <a:srgbClr val="00206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398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eraint\AppData\Local\Microsoft\Windows\Temporary Internet Files\Content.IE5\J2H9BPZS\dglxasset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540" y="998676"/>
            <a:ext cx="914399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y-GB" sz="14400" b="1" i="1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Beth yw’r rhain?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1496" y="2438868"/>
            <a:ext cx="78310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cy-GB" sz="7200" b="1" i="1" dirty="0">
              <a:ln w="381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960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eraint\AppData\Local\Microsoft\Windows\Temporary Internet Files\Content.IE5\J2H9BPZS\dglxasset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612" y="-8544"/>
            <a:ext cx="9144000" cy="685800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solidFill>
              <a:srgbClr val="FFFFFF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y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8612" y="8544"/>
            <a:ext cx="1547060" cy="15580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473159-EA6C-4966-AF2A-BB0B84968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350" y="1414462"/>
            <a:ext cx="58293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11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eraint\AppData\Local\Microsoft\Windows\Temporary Internet Files\Content.IE5\J2H9BPZS\dglxasset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612" y="-8544"/>
            <a:ext cx="9144000" cy="685800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solidFill>
              <a:srgbClr val="FFFFFF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y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8612" y="8544"/>
            <a:ext cx="1547060" cy="15580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C77286-6564-4DC5-A2A4-F5E89E562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72" y="1718772"/>
            <a:ext cx="8172480" cy="456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88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eraint\AppData\Local\Microsoft\Windows\Temporary Internet Files\Content.IE5\J2H9BPZS\dglxasset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612" y="-8544"/>
            <a:ext cx="9144000" cy="685800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solidFill>
              <a:srgbClr val="FFFFFF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y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7D4818-E4D6-4891-8F06-945714E25761}"/>
              </a:ext>
            </a:extLst>
          </p:cNvPr>
          <p:cNvSpPr txBox="1"/>
          <p:nvPr/>
        </p:nvSpPr>
        <p:spPr>
          <a:xfrm>
            <a:off x="3581868" y="1178700"/>
            <a:ext cx="4410588" cy="540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26" name="Picture 2" descr="Mae panel solar ar y to’n casglu egni o’r haul, dŵr o’r panel yn cynhesu’r tanc dŵr, dŵr poeth yn cael ei ddefnyddio drwy’r tapiau, hefyd yn cynhesu’r boeler. ...">
            <a:extLst>
              <a:ext uri="{FF2B5EF4-FFF2-40B4-BE49-F238E27FC236}">
                <a16:creationId xmlns:a16="http://schemas.microsoft.com/office/drawing/2014/main" id="{1DB6F257-74C0-4980-AB98-E294188B2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08" y="818652"/>
            <a:ext cx="6725255" cy="542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78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eraint\AppData\Local\Microsoft\Windows\Temporary Internet Files\Content.IE5\J2H9BPZS\dglxasset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612" y="-8544"/>
            <a:ext cx="9144000" cy="685800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solidFill>
              <a:srgbClr val="FFFFFF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y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7D4818-E4D6-4891-8F06-945714E25761}"/>
              </a:ext>
            </a:extLst>
          </p:cNvPr>
          <p:cNvSpPr txBox="1"/>
          <p:nvPr/>
        </p:nvSpPr>
        <p:spPr>
          <a:xfrm>
            <a:off x="3581868" y="1178700"/>
            <a:ext cx="4410588" cy="540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F30BAC-2E21-491C-ADDE-0ABBFBD83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483" y="104527"/>
            <a:ext cx="5319252" cy="322849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8D4D28E-D2D0-4E5D-907C-18F75D80DF06}"/>
              </a:ext>
            </a:extLst>
          </p:cNvPr>
          <p:cNvSpPr/>
          <p:nvPr/>
        </p:nvSpPr>
        <p:spPr>
          <a:xfrm>
            <a:off x="3311832" y="908664"/>
            <a:ext cx="630084" cy="360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62640C-AEBB-4874-81F9-BE99C00E4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60" y="3524984"/>
            <a:ext cx="3150420" cy="31504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BB695C-4C6E-4C39-A943-B7AB31BC24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4792" y="3552894"/>
            <a:ext cx="4410588" cy="303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41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eraint\AppData\Local\Microsoft\Windows\Temporary Internet Files\Content.IE5\J2H9BPZS\dglxasset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12" y="-8544"/>
            <a:ext cx="92712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78660" y="44388"/>
            <a:ext cx="9143999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4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Golau</a:t>
            </a:r>
            <a:endParaRPr lang="cy-GB" sz="14400" b="1" i="1" dirty="0">
              <a:ln w="38100">
                <a:solidFill>
                  <a:srgbClr val="00206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D9479C-FF0B-4B0F-8DA7-37D59A2E28B7}"/>
              </a:ext>
            </a:extLst>
          </p:cNvPr>
          <p:cNvSpPr txBox="1"/>
          <p:nvPr/>
        </p:nvSpPr>
        <p:spPr>
          <a:xfrm>
            <a:off x="2231688" y="2403619"/>
            <a:ext cx="4410588" cy="16312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cy-GB" sz="96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Nerthol</a:t>
            </a:r>
          </a:p>
        </p:txBody>
      </p:sp>
    </p:spTree>
    <p:extLst>
      <p:ext uri="{BB962C8B-B14F-4D97-AF65-F5344CB8AC3E}">
        <p14:creationId xmlns:p14="http://schemas.microsoft.com/office/powerpoint/2010/main" val="392647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eraint\AppData\Local\Microsoft\Windows\Temporary Internet Files\Content.IE5\J2H9BPZS\dglxasset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12" y="-8544"/>
            <a:ext cx="92712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78660" y="44388"/>
            <a:ext cx="9143999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4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Golau</a:t>
            </a:r>
            <a:endParaRPr lang="cy-GB" sz="14400" b="1" i="1" dirty="0">
              <a:ln w="38100">
                <a:solidFill>
                  <a:srgbClr val="00206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D9479C-FF0B-4B0F-8DA7-37D59A2E28B7}"/>
              </a:ext>
            </a:extLst>
          </p:cNvPr>
          <p:cNvSpPr txBox="1"/>
          <p:nvPr/>
        </p:nvSpPr>
        <p:spPr>
          <a:xfrm>
            <a:off x="2231688" y="2403619"/>
            <a:ext cx="4410588" cy="16312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cy-GB" sz="96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Gweld</a:t>
            </a:r>
          </a:p>
        </p:txBody>
      </p:sp>
    </p:spTree>
    <p:extLst>
      <p:ext uri="{BB962C8B-B14F-4D97-AF65-F5344CB8AC3E}">
        <p14:creationId xmlns:p14="http://schemas.microsoft.com/office/powerpoint/2010/main" val="57042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eraint\AppData\Local\Microsoft\Windows\Temporary Internet Files\Content.IE5\J2H9BPZS\dglxasset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44"/>
            <a:ext cx="92712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DA1B99-2061-432F-BF89-BA5B4B94B5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691"/>
          <a:stretch/>
        </p:blipFill>
        <p:spPr>
          <a:xfrm>
            <a:off x="285221" y="188568"/>
            <a:ext cx="3098371" cy="29703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FBEFC9-9C50-439E-A896-401A9B9BE9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38"/>
          <a:stretch/>
        </p:blipFill>
        <p:spPr>
          <a:xfrm>
            <a:off x="5870195" y="175964"/>
            <a:ext cx="3098371" cy="30059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376B56-C991-40D7-BEA5-E79A26A75F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7687" y="3515368"/>
            <a:ext cx="5265691" cy="309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8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2873</TotalTime>
  <Words>259</Words>
  <Application>Microsoft Office PowerPoint</Application>
  <PresentationFormat>On-screen Show (4:3)</PresentationFormat>
  <Paragraphs>40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Geraint</dc:creator>
  <cp:lastModifiedBy>G Jenkins</cp:lastModifiedBy>
  <cp:revision>180</cp:revision>
  <cp:lastPrinted>2012-05-18T12:55:45Z</cp:lastPrinted>
  <dcterms:created xsi:type="dcterms:W3CDTF">2012-05-17T19:44:37Z</dcterms:created>
  <dcterms:modified xsi:type="dcterms:W3CDTF">2017-12-30T20:17:36Z</dcterms:modified>
</cp:coreProperties>
</file>