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943" r:id="rId2"/>
  </p:sldMasterIdLst>
  <p:sldIdLst>
    <p:sldId id="300" r:id="rId3"/>
    <p:sldId id="288" r:id="rId4"/>
    <p:sldId id="294" r:id="rId5"/>
    <p:sldId id="295" r:id="rId6"/>
    <p:sldId id="290" r:id="rId7"/>
    <p:sldId id="286" r:id="rId8"/>
    <p:sldId id="291" r:id="rId9"/>
    <p:sldId id="299" r:id="rId10"/>
    <p:sldId id="287" r:id="rId11"/>
    <p:sldId id="298" r:id="rId12"/>
    <p:sldId id="293" r:id="rId13"/>
    <p:sldId id="297" r:id="rId14"/>
    <p:sldId id="301" r:id="rId15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152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F63DC-2F21-4289-836A-187DBDC343FC}" type="datetimeFigureOut">
              <a:rPr lang="en-US"/>
              <a:pPr>
                <a:defRPr/>
              </a:pPr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EBB15F1C-FC45-4817-ABE9-703651316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976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5C2EE-7877-41BD-99A8-CD2932563330}" type="datetimeFigureOut">
              <a:rPr lang="en-US"/>
              <a:pPr>
                <a:defRPr/>
              </a:pPr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F8F20C63-FF2B-4F28-B064-A28F16F55C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805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C5D00-BBA8-4E40-96CE-D5946A1EEBC4}" type="datetimeFigureOut">
              <a:rPr lang="en-US"/>
              <a:pPr>
                <a:defRPr/>
              </a:pPr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9969C3AD-83EA-4B19-8519-6BA1B8D965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296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cy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17646-D323-43F4-A52C-0FC228DA700E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E6BB9-E061-44F4-8853-B9E6700E1A5F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1758896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EAD23-09E0-4CB4-8D69-E9D8E30BF1D4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6E568-6E1F-4AC1-8E79-80A7B2D2563B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1391881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20389-39C5-4519-8E9B-FBA8D19B3AAE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4CA1E-869B-4DB3-BD28-C36BCE5AF800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3500876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59FE9-9E94-4AE4-8F7E-E2860522E4A3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1658B-9081-4538-9D2C-33A3AA8A81F2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3094606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E1266-A2B8-4AA1-82A3-82A1B357F27D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EC97D-E735-46E7-A449-3E8A3D58E69B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3168339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C2480-9A94-4E22-AFC8-E3F571603451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3845C-BAD7-4831-A5BE-0FBC85F74DF5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2049825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7B9FA-4F13-49D5-AC0C-0573C7DA5354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3269E-26BF-4DEC-8B7C-86E1F35381C9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594206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B6C03-E325-4B88-8A5C-FED8B0AC13D5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AD17F-0C89-4148-BF0D-DC681C8009F9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1571507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92991-7F27-49EA-BF10-BC17327AA69C}" type="datetimeFigureOut">
              <a:rPr lang="en-US"/>
              <a:pPr>
                <a:defRPr/>
              </a:pPr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68B458F8-6E46-4E15-AE0F-2AC684CB27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9069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y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FD883-AEFE-4D50-9005-AD42AD6A368E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D3645-B443-4E4D-A767-7D99E15F3661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3413227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5A53A-62B4-4BB9-9A8D-338F69D0BE14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4969A-67E1-468A-BFCA-F40326357B0C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2156329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6BC44-F427-4288-A521-5AD1DA382670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7D816-2422-47DB-8EB5-7094319B2554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824031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60310-AB2D-4E35-8AF0-297811FA5A29}" type="datetimeFigureOut">
              <a:rPr lang="en-US"/>
              <a:pPr>
                <a:defRPr/>
              </a:pPr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8005817B-07FE-4CB7-908F-FFC97F699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345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528AC-4405-4605-B0D6-2D7A00F53370}" type="datetimeFigureOut">
              <a:rPr lang="en-US"/>
              <a:pPr>
                <a:defRPr/>
              </a:pPr>
              <a:t>6/8/2016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8EB639E1-9CD5-4720-A943-2C373DB497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587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4DAD0-A1B8-4015-A586-E20D098C5B24}" type="datetimeFigureOut">
              <a:rPr lang="en-US"/>
              <a:pPr>
                <a:defRPr/>
              </a:pPr>
              <a:t>6/8/2016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511A87EE-08B4-4A3C-9F15-DF6482305B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231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6D5B2-0290-48A7-9923-4334FA6A288A}" type="datetimeFigureOut">
              <a:rPr lang="en-US"/>
              <a:pPr>
                <a:defRPr/>
              </a:pPr>
              <a:t>6/8/2016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886AB16D-2040-48EE-A963-4BF8E376EE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1793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AE8DA-8935-42FE-AEEE-60D518A6582E}" type="datetimeFigureOut">
              <a:rPr lang="en-US"/>
              <a:pPr>
                <a:defRPr/>
              </a:pPr>
              <a:t>6/8/2016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23640427-C9F3-460B-890C-349D4C79D4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737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45F6C-4CA8-4761-80C1-6D6AB4A133C5}" type="datetimeFigureOut">
              <a:rPr lang="en-US"/>
              <a:pPr>
                <a:defRPr/>
              </a:pPr>
              <a:t>6/8/2016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DF9E6731-02F9-4FB7-8999-B3FB41CADC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707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CE91F-7DBA-4049-94B5-F1192CE4453B}" type="datetimeFigureOut">
              <a:rPr lang="en-US"/>
              <a:pPr>
                <a:defRPr/>
              </a:pPr>
              <a:t>6/8/2016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7039E31C-EE75-4E52-80C3-E927DE0C89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091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7A3A6D-4ED3-4462-AC21-8926AA3E714F}" type="datetimeFigureOut">
              <a:rPr lang="en-US"/>
              <a:pPr>
                <a:defRPr/>
              </a:pPr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B9FF72-DC1A-418F-B04A-33CDF97438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cy-GB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cy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54F0FB-320F-49B3-A6A3-451E1DFE1C77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C0575F7-1F62-4E8B-B25D-E217F785CDE4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y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.t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gif"/><Relationship Id="rId18" Type="http://schemas.openxmlformats.org/officeDocument/2006/relationships/image" Target="../media/image28.gif"/><Relationship Id="rId3" Type="http://schemas.openxmlformats.org/officeDocument/2006/relationships/image" Target="../media/image13.gif"/><Relationship Id="rId21" Type="http://schemas.openxmlformats.org/officeDocument/2006/relationships/image" Target="../media/image31.gif"/><Relationship Id="rId7" Type="http://schemas.openxmlformats.org/officeDocument/2006/relationships/image" Target="../media/image17.gif"/><Relationship Id="rId12" Type="http://schemas.openxmlformats.org/officeDocument/2006/relationships/image" Target="../media/image22.gif"/><Relationship Id="rId17" Type="http://schemas.openxmlformats.org/officeDocument/2006/relationships/image" Target="../media/image27.gif"/><Relationship Id="rId25" Type="http://schemas.openxmlformats.org/officeDocument/2006/relationships/image" Target="../media/image5.tif"/><Relationship Id="rId2" Type="http://schemas.openxmlformats.org/officeDocument/2006/relationships/image" Target="../media/image12.gif"/><Relationship Id="rId16" Type="http://schemas.openxmlformats.org/officeDocument/2006/relationships/image" Target="../media/image26.gif"/><Relationship Id="rId20" Type="http://schemas.openxmlformats.org/officeDocument/2006/relationships/image" Target="../media/image30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gif"/><Relationship Id="rId11" Type="http://schemas.openxmlformats.org/officeDocument/2006/relationships/image" Target="../media/image21.gif"/><Relationship Id="rId24" Type="http://schemas.openxmlformats.org/officeDocument/2006/relationships/image" Target="../media/image34.gif"/><Relationship Id="rId5" Type="http://schemas.openxmlformats.org/officeDocument/2006/relationships/image" Target="../media/image15.gif"/><Relationship Id="rId15" Type="http://schemas.openxmlformats.org/officeDocument/2006/relationships/image" Target="../media/image25.gif"/><Relationship Id="rId23" Type="http://schemas.openxmlformats.org/officeDocument/2006/relationships/image" Target="../media/image33.gif"/><Relationship Id="rId10" Type="http://schemas.openxmlformats.org/officeDocument/2006/relationships/image" Target="../media/image20.gif"/><Relationship Id="rId19" Type="http://schemas.openxmlformats.org/officeDocument/2006/relationships/image" Target="../media/image29.gif"/><Relationship Id="rId4" Type="http://schemas.openxmlformats.org/officeDocument/2006/relationships/image" Target="../media/image14.gif"/><Relationship Id="rId9" Type="http://schemas.openxmlformats.org/officeDocument/2006/relationships/image" Target="../media/image19.gif"/><Relationship Id="rId14" Type="http://schemas.openxmlformats.org/officeDocument/2006/relationships/image" Target="../media/image24.gif"/><Relationship Id="rId22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commons.wikimedia.org/w/index.php?curid=2779835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2195513" y="476250"/>
            <a:ext cx="60483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8800">
                <a:latin typeface="Comic Sans MS" panose="030F0702030302020204" pitchFamily="66" charset="0"/>
              </a:rPr>
              <a:t>Bore da!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31775"/>
            <a:ext cx="16668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1200150"/>
            <a:ext cx="190500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4076700"/>
            <a:ext cx="20891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http://www.everycastle.com/images/Wales%20FlagMa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060575"/>
            <a:ext cx="3529013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Picture 8"/>
          <p:cNvSpPr>
            <a:spLocks noChangeAspect="1"/>
          </p:cNvSpPr>
          <p:nvPr/>
        </p:nvSpPr>
        <p:spPr bwMode="auto">
          <a:xfrm>
            <a:off x="104775" y="6442075"/>
            <a:ext cx="11842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y-GB" altLang="cy-GB" sz="2400">
              <a:latin typeface="Times New Roman" panose="02020603050405020304" pitchFamily="18" charset="0"/>
            </a:endParaRPr>
          </a:p>
        </p:txBody>
      </p:sp>
      <p:sp>
        <p:nvSpPr>
          <p:cNvPr id="14344" name="Picture 8"/>
          <p:cNvSpPr>
            <a:spLocks noChangeAspect="1"/>
          </p:cNvSpPr>
          <p:nvPr/>
        </p:nvSpPr>
        <p:spPr bwMode="auto">
          <a:xfrm>
            <a:off x="257175" y="6423025"/>
            <a:ext cx="13620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y-GB" altLang="cy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344461"/>
            <a:ext cx="1891300" cy="399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1"/>
          <p:cNvGrpSpPr>
            <a:grpSpLocks/>
          </p:cNvGrpSpPr>
          <p:nvPr/>
        </p:nvGrpSpPr>
        <p:grpSpPr bwMode="auto">
          <a:xfrm>
            <a:off x="-133350" y="-26988"/>
            <a:ext cx="9458325" cy="6884988"/>
            <a:chOff x="-133282" y="-27384"/>
            <a:chExt cx="9458034" cy="6885384"/>
          </a:xfrm>
        </p:grpSpPr>
        <p:pic>
          <p:nvPicPr>
            <p:cNvPr id="23556" name="Picture 2" descr="http://protocolrecruitmentservices.co.uk/images/nursepic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282" y="-27384"/>
              <a:ext cx="3188632" cy="2101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33"/>
            <a:stretch>
              <a:fillRect/>
            </a:stretch>
          </p:blipFill>
          <p:spPr bwMode="auto">
            <a:xfrm>
              <a:off x="3033306" y="0"/>
              <a:ext cx="2654638" cy="2105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1735" y="-2651"/>
              <a:ext cx="3726023" cy="2094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2077093"/>
              <a:ext cx="4171541" cy="2216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0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7345" y="4149080"/>
              <a:ext cx="3237407" cy="2708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7657" y="2072139"/>
              <a:ext cx="3372759" cy="2220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4977" y="2060848"/>
              <a:ext cx="2932781" cy="2199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179388" y="4652963"/>
            <a:ext cx="54721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cy-GB" sz="4000">
                <a:latin typeface="Arial" panose="020B0604020202020204" pitchFamily="34" charset="0"/>
                <a:cs typeface="Arial" panose="020B0604020202020204" pitchFamily="34" charset="0"/>
              </a:rPr>
              <a:t>Mae gan bawb gyfraniad i’w wneud.</a:t>
            </a:r>
            <a:endParaRPr lang="cy-GB" altLang="cy-GB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359130"/>
            <a:ext cx="1891300" cy="39966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850" y="476250"/>
            <a:ext cx="8569325" cy="3602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6000" dirty="0">
                <a:latin typeface="+mj-lt"/>
              </a:rPr>
              <a:t>Mae </a:t>
            </a:r>
            <a:r>
              <a:rPr lang="en-GB" sz="6000" dirty="0" err="1">
                <a:latin typeface="+mj-lt"/>
              </a:rPr>
              <a:t>Duw</a:t>
            </a:r>
            <a:r>
              <a:rPr lang="en-GB" sz="6000" dirty="0">
                <a:latin typeface="+mj-lt"/>
              </a:rPr>
              <a:t> </a:t>
            </a:r>
            <a:r>
              <a:rPr lang="en-GB" sz="6000" dirty="0" err="1">
                <a:latin typeface="+mj-lt"/>
              </a:rPr>
              <a:t>hyd</a:t>
            </a:r>
            <a:r>
              <a:rPr lang="en-GB" sz="6000" dirty="0">
                <a:latin typeface="+mj-lt"/>
              </a:rPr>
              <a:t> yn </a:t>
            </a:r>
            <a:r>
              <a:rPr lang="en-GB" sz="6000" dirty="0" err="1">
                <a:latin typeface="+mj-lt"/>
              </a:rPr>
              <a:t>oed</a:t>
            </a:r>
            <a:r>
              <a:rPr lang="en-GB" sz="6000" dirty="0">
                <a:latin typeface="+mj-lt"/>
              </a:rPr>
              <a:t> </a:t>
            </a:r>
            <a:r>
              <a:rPr lang="en-GB" sz="6000" dirty="0" err="1">
                <a:latin typeface="+mj-lt"/>
              </a:rPr>
              <a:t>wedi</a:t>
            </a:r>
            <a:r>
              <a:rPr lang="en-GB" sz="6000" dirty="0">
                <a:latin typeface="+mj-lt"/>
              </a:rPr>
              <a:t> </a:t>
            </a:r>
            <a:r>
              <a:rPr lang="en-GB" sz="6000" dirty="0" err="1">
                <a:latin typeface="+mj-lt"/>
              </a:rPr>
              <a:t>cyfri</a:t>
            </a:r>
            <a:r>
              <a:rPr lang="en-GB" sz="6000" dirty="0">
                <a:latin typeface="+mj-lt"/>
              </a:rPr>
              <a:t> </a:t>
            </a:r>
            <a:r>
              <a:rPr lang="en-GB" sz="6000" dirty="0" err="1">
                <a:latin typeface="+mj-lt"/>
              </a:rPr>
              <a:t>gwallt</a:t>
            </a:r>
            <a:r>
              <a:rPr lang="en-GB" sz="6000" dirty="0">
                <a:latin typeface="+mj-lt"/>
              </a:rPr>
              <a:t> </a:t>
            </a:r>
            <a:r>
              <a:rPr lang="en-GB" sz="6000" dirty="0" err="1">
                <a:latin typeface="+mj-lt"/>
              </a:rPr>
              <a:t>eich</a:t>
            </a:r>
            <a:r>
              <a:rPr lang="en-GB" sz="6000" dirty="0">
                <a:latin typeface="+mj-lt"/>
              </a:rPr>
              <a:t> pen chi!</a:t>
            </a:r>
          </a:p>
          <a:p>
            <a:pPr>
              <a:defRPr/>
            </a:pPr>
            <a:endParaRPr lang="en-GB" sz="6000" dirty="0">
              <a:latin typeface="+mj-lt"/>
            </a:endParaRPr>
          </a:p>
          <a:p>
            <a:pPr>
              <a:defRPr/>
            </a:pPr>
            <a:r>
              <a:rPr lang="en-GB" sz="4800" i="1" dirty="0">
                <a:solidFill>
                  <a:srgbClr val="FFFF00"/>
                </a:solidFill>
                <a:latin typeface="+mj-lt"/>
              </a:rPr>
              <a:t>		Mathew 10: 30</a:t>
            </a:r>
          </a:p>
        </p:txBody>
      </p:sp>
      <p:sp>
        <p:nvSpPr>
          <p:cNvPr id="24579" name="Picture 2"/>
          <p:cNvSpPr>
            <a:spLocks noChangeAspect="1"/>
          </p:cNvSpPr>
          <p:nvPr/>
        </p:nvSpPr>
        <p:spPr bwMode="auto">
          <a:xfrm>
            <a:off x="104775" y="6442075"/>
            <a:ext cx="11842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y-GB" altLang="cy-GB" sz="2400">
              <a:latin typeface="Times New Roman" panose="02020603050405020304" pitchFamily="18" charset="0"/>
            </a:endParaRPr>
          </a:p>
        </p:txBody>
      </p:sp>
      <p:sp>
        <p:nvSpPr>
          <p:cNvPr id="24580" name="Picture 4"/>
          <p:cNvSpPr>
            <a:spLocks noChangeAspect="1"/>
          </p:cNvSpPr>
          <p:nvPr/>
        </p:nvSpPr>
        <p:spPr bwMode="auto">
          <a:xfrm>
            <a:off x="257175" y="6423025"/>
            <a:ext cx="13620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y-GB" altLang="cy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344461"/>
            <a:ext cx="1891300" cy="3996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950" y="404813"/>
            <a:ext cx="9288463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4400" dirty="0">
                <a:latin typeface="+mj-lt"/>
              </a:rPr>
              <a:t> </a:t>
            </a:r>
            <a:r>
              <a:rPr lang="en-GB" sz="4400" b="1" dirty="0" err="1">
                <a:solidFill>
                  <a:srgbClr val="FFFF00"/>
                </a:solidFill>
                <a:latin typeface="+mj-lt"/>
              </a:rPr>
              <a:t>Pedr</a:t>
            </a:r>
            <a:r>
              <a:rPr lang="en-GB" sz="4400" b="1" dirty="0">
                <a:solidFill>
                  <a:srgbClr val="FFFF00"/>
                </a:solidFill>
                <a:latin typeface="+mj-lt"/>
              </a:rPr>
              <a:t>: </a:t>
            </a:r>
            <a:r>
              <a:rPr lang="en-GB" sz="4400" dirty="0">
                <a:latin typeface="+mj-lt"/>
              </a:rPr>
              <a:t>“</a:t>
            </a:r>
            <a:r>
              <a:rPr lang="en-GB" sz="4400" dirty="0" err="1">
                <a:latin typeface="+mj-lt"/>
              </a:rPr>
              <a:t>Dw</a:t>
            </a:r>
            <a:r>
              <a:rPr lang="en-GB" sz="4400" dirty="0">
                <a:latin typeface="+mj-lt"/>
              </a:rPr>
              <a:t> </a:t>
            </a:r>
            <a:r>
              <a:rPr lang="en-GB" sz="4400" dirty="0" err="1">
                <a:latin typeface="+mj-lt"/>
              </a:rPr>
              <a:t>i'n</a:t>
            </a:r>
            <a:r>
              <a:rPr lang="en-GB" sz="4400" dirty="0">
                <a:latin typeface="+mj-lt"/>
              </a:rPr>
              <a:t> </a:t>
            </a:r>
            <a:r>
              <a:rPr lang="en-GB" sz="4400" dirty="0" err="1">
                <a:latin typeface="+mj-lt"/>
              </a:rPr>
              <a:t>deall</a:t>
            </a:r>
            <a:r>
              <a:rPr lang="en-GB" sz="4400" dirty="0">
                <a:latin typeface="+mj-lt"/>
              </a:rPr>
              <a:t> yn </a:t>
            </a:r>
            <a:r>
              <a:rPr lang="en-GB" sz="4400" dirty="0" err="1">
                <a:latin typeface="+mj-lt"/>
              </a:rPr>
              <a:t>iawn</a:t>
            </a:r>
            <a:r>
              <a:rPr lang="en-GB" sz="4400" dirty="0">
                <a:latin typeface="+mj-lt"/>
              </a:rPr>
              <a:t> </a:t>
            </a:r>
            <a:r>
              <a:rPr lang="en-GB" sz="4400" dirty="0" err="1">
                <a:latin typeface="+mj-lt"/>
              </a:rPr>
              <a:t>erbyn</a:t>
            </a:r>
            <a:r>
              <a:rPr lang="en-GB" sz="4400" dirty="0">
                <a:latin typeface="+mj-lt"/>
              </a:rPr>
              <a:t> </a:t>
            </a:r>
            <a:r>
              <a:rPr lang="en-GB" sz="4400" dirty="0" err="1">
                <a:latin typeface="+mj-lt"/>
              </a:rPr>
              <a:t>hyn</a:t>
            </a:r>
            <a:r>
              <a:rPr lang="en-GB" sz="4400" dirty="0">
                <a:latin typeface="+mj-lt"/>
              </a:rPr>
              <a:t>, ……</a:t>
            </a:r>
            <a:r>
              <a:rPr lang="en-GB" sz="4400" dirty="0" err="1">
                <a:latin typeface="+mj-lt"/>
              </a:rPr>
              <a:t>fod</a:t>
            </a:r>
            <a:r>
              <a:rPr lang="en-GB" sz="4400" dirty="0">
                <a:latin typeface="+mj-lt"/>
              </a:rPr>
              <a:t> </a:t>
            </a:r>
            <a:r>
              <a:rPr lang="en-GB" sz="4400" dirty="0" err="1">
                <a:latin typeface="+mj-lt"/>
              </a:rPr>
              <a:t>Duw</a:t>
            </a:r>
            <a:r>
              <a:rPr lang="en-GB" sz="4400" dirty="0">
                <a:latin typeface="+mj-lt"/>
              </a:rPr>
              <a:t> </a:t>
            </a:r>
            <a:r>
              <a:rPr lang="en-GB" sz="4400" dirty="0" err="1">
                <a:latin typeface="+mj-lt"/>
              </a:rPr>
              <a:t>ddim</a:t>
            </a:r>
            <a:r>
              <a:rPr lang="en-GB" sz="4400" dirty="0">
                <a:latin typeface="+mj-lt"/>
              </a:rPr>
              <a:t> yn </a:t>
            </a:r>
            <a:r>
              <a:rPr lang="en-GB" sz="4400" dirty="0" err="1">
                <a:latin typeface="+mj-lt"/>
              </a:rPr>
              <a:t>dangos</a:t>
            </a:r>
            <a:r>
              <a:rPr lang="en-GB" sz="4400" dirty="0">
                <a:latin typeface="+mj-lt"/>
              </a:rPr>
              <a:t> </a:t>
            </a:r>
            <a:r>
              <a:rPr lang="en-GB" sz="4400" dirty="0" err="1">
                <a:latin typeface="+mj-lt"/>
              </a:rPr>
              <a:t>ffafriaeth</a:t>
            </a:r>
            <a:r>
              <a:rPr lang="en-GB" sz="4400" dirty="0">
                <a:latin typeface="+mj-lt"/>
              </a:rPr>
              <a:t>! </a:t>
            </a:r>
            <a:r>
              <a:rPr lang="en-GB" sz="4400" dirty="0" err="1">
                <a:latin typeface="+mj-lt"/>
              </a:rPr>
              <a:t>Mae'n</a:t>
            </a:r>
            <a:r>
              <a:rPr lang="en-GB" sz="4400" dirty="0">
                <a:latin typeface="+mj-lt"/>
              </a:rPr>
              <a:t> </a:t>
            </a:r>
            <a:r>
              <a:rPr lang="en-GB" sz="4400" dirty="0" err="1">
                <a:latin typeface="+mj-lt"/>
              </a:rPr>
              <a:t>derbyn</a:t>
            </a:r>
            <a:r>
              <a:rPr lang="en-GB" sz="4400" dirty="0">
                <a:latin typeface="+mj-lt"/>
              </a:rPr>
              <a:t> </a:t>
            </a:r>
            <a:r>
              <a:rPr lang="en-GB" sz="4400" b="1" dirty="0" err="1">
                <a:solidFill>
                  <a:srgbClr val="FFFF00"/>
                </a:solidFill>
                <a:latin typeface="+mj-lt"/>
              </a:rPr>
              <a:t>pobl</a:t>
            </a:r>
            <a:r>
              <a:rPr lang="en-GB" sz="4400" b="1" dirty="0">
                <a:solidFill>
                  <a:srgbClr val="FFFF00"/>
                </a:solidFill>
                <a:latin typeface="+mj-lt"/>
              </a:rPr>
              <a:t> o bob </a:t>
            </a:r>
            <a:r>
              <a:rPr lang="en-GB" sz="4400" b="1" dirty="0" err="1">
                <a:solidFill>
                  <a:srgbClr val="FFFF00"/>
                </a:solidFill>
                <a:latin typeface="+mj-lt"/>
              </a:rPr>
              <a:t>gwlad</a:t>
            </a:r>
            <a:r>
              <a:rPr lang="en-GB" sz="4400" b="1" dirty="0">
                <a:solidFill>
                  <a:srgbClr val="FFFF00"/>
                </a:solidFill>
                <a:latin typeface="+mj-lt"/>
              </a:rPr>
              <a:t>…. </a:t>
            </a:r>
          </a:p>
          <a:p>
            <a:pPr>
              <a:defRPr/>
            </a:pPr>
            <a:r>
              <a:rPr lang="en-GB" sz="3600" dirty="0" err="1">
                <a:solidFill>
                  <a:srgbClr val="FFFF00"/>
                </a:solidFill>
                <a:latin typeface="+mj-lt"/>
              </a:rPr>
              <a:t>Actau</a:t>
            </a:r>
            <a:r>
              <a:rPr lang="en-GB" sz="3600" dirty="0">
                <a:solidFill>
                  <a:srgbClr val="FFFF00"/>
                </a:solidFill>
                <a:latin typeface="+mj-lt"/>
              </a:rPr>
              <a:t> 10:34</a:t>
            </a:r>
          </a:p>
        </p:txBody>
      </p:sp>
      <p:pic>
        <p:nvPicPr>
          <p:cNvPr id="2560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835275"/>
            <a:ext cx="5364162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Picture 3"/>
          <p:cNvSpPr>
            <a:spLocks noChangeAspect="1"/>
          </p:cNvSpPr>
          <p:nvPr/>
        </p:nvSpPr>
        <p:spPr bwMode="auto">
          <a:xfrm>
            <a:off x="104775" y="6442075"/>
            <a:ext cx="11842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y-GB" altLang="cy-GB" sz="2400">
              <a:latin typeface="Times New Roman" panose="02020603050405020304" pitchFamily="18" charset="0"/>
            </a:endParaRPr>
          </a:p>
        </p:txBody>
      </p:sp>
      <p:sp>
        <p:nvSpPr>
          <p:cNvPr id="25605" name="Picture 4"/>
          <p:cNvSpPr>
            <a:spLocks noChangeAspect="1"/>
          </p:cNvSpPr>
          <p:nvPr/>
        </p:nvSpPr>
        <p:spPr bwMode="auto">
          <a:xfrm>
            <a:off x="257175" y="6423025"/>
            <a:ext cx="13620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y-GB" altLang="cy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423025"/>
            <a:ext cx="1891300" cy="3211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-31750"/>
            <a:ext cx="106807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Picture 2"/>
          <p:cNvSpPr>
            <a:spLocks noChangeAspect="1"/>
          </p:cNvSpPr>
          <p:nvPr/>
        </p:nvSpPr>
        <p:spPr bwMode="auto">
          <a:xfrm>
            <a:off x="104775" y="6442075"/>
            <a:ext cx="11842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y-GB" altLang="cy-GB" sz="2400">
              <a:latin typeface="Times New Roman" panose="02020603050405020304" pitchFamily="18" charset="0"/>
            </a:endParaRPr>
          </a:p>
        </p:txBody>
      </p:sp>
      <p:sp>
        <p:nvSpPr>
          <p:cNvPr id="26628" name="Picture 3"/>
          <p:cNvSpPr>
            <a:spLocks noChangeAspect="1"/>
          </p:cNvSpPr>
          <p:nvPr/>
        </p:nvSpPr>
        <p:spPr bwMode="auto">
          <a:xfrm>
            <a:off x="257175" y="6423025"/>
            <a:ext cx="13620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y-GB" altLang="cy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344461"/>
            <a:ext cx="1891300" cy="3996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982788"/>
            <a:ext cx="446405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195513" y="476250"/>
            <a:ext cx="60483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8800">
                <a:latin typeface="Comic Sans MS" panose="030F0702030302020204" pitchFamily="66" charset="0"/>
              </a:rPr>
              <a:t>Bonjour!</a:t>
            </a:r>
          </a:p>
        </p:txBody>
      </p:sp>
      <p:pic>
        <p:nvPicPr>
          <p:cNvPr id="1536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88913"/>
            <a:ext cx="16668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368675"/>
            <a:ext cx="12255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Picture 8"/>
          <p:cNvSpPr>
            <a:spLocks noChangeAspect="1"/>
          </p:cNvSpPr>
          <p:nvPr/>
        </p:nvSpPr>
        <p:spPr bwMode="auto">
          <a:xfrm>
            <a:off x="104775" y="6442075"/>
            <a:ext cx="11842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y-GB" altLang="cy-GB" sz="2400">
              <a:latin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344461"/>
            <a:ext cx="1891300" cy="3996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2938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39750" y="3644900"/>
            <a:ext cx="2938463" cy="2938463"/>
            <a:chOff x="539552" y="3645024"/>
            <a:chExt cx="2937926" cy="2937926"/>
          </a:xfrm>
        </p:grpSpPr>
        <p:pic>
          <p:nvPicPr>
            <p:cNvPr id="16392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645024"/>
              <a:ext cx="2937926" cy="2937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 rot="21243774">
              <a:off x="755413" y="4292606"/>
              <a:ext cx="1657047" cy="822175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6394" name="TextBox 4"/>
            <p:cNvSpPr txBox="1">
              <a:spLocks noChangeArrowheads="1"/>
            </p:cNvSpPr>
            <p:nvPr/>
          </p:nvSpPr>
          <p:spPr bwMode="auto">
            <a:xfrm rot="-363836">
              <a:off x="780377" y="4441931"/>
              <a:ext cx="1646367" cy="5232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800">
                  <a:solidFill>
                    <a:schemeClr val="bg1"/>
                  </a:solidFill>
                  <a:latin typeface="Comic Sans MS" panose="030F0702030302020204" pitchFamily="66" charset="0"/>
                </a:rPr>
                <a:t>Diflas!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33375"/>
            <a:ext cx="47291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644900"/>
            <a:ext cx="28813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Picture 9"/>
          <p:cNvSpPr>
            <a:spLocks noChangeAspect="1"/>
          </p:cNvSpPr>
          <p:nvPr/>
        </p:nvSpPr>
        <p:spPr bwMode="auto">
          <a:xfrm>
            <a:off x="7867650" y="6524625"/>
            <a:ext cx="11842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y-GB" altLang="cy-GB" sz="2400">
              <a:latin typeface="Times New Roman" panose="02020603050405020304" pitchFamily="18" charset="0"/>
            </a:endParaRPr>
          </a:p>
        </p:txBody>
      </p:sp>
      <p:sp>
        <p:nvSpPr>
          <p:cNvPr id="16391" name="Picture 9"/>
          <p:cNvSpPr>
            <a:spLocks noChangeAspect="1"/>
          </p:cNvSpPr>
          <p:nvPr/>
        </p:nvSpPr>
        <p:spPr bwMode="auto">
          <a:xfrm>
            <a:off x="3546475" y="6543675"/>
            <a:ext cx="13620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y-GB" altLang="cy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511843"/>
            <a:ext cx="1099212" cy="232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53244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92088"/>
            <a:ext cx="1271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2088"/>
            <a:ext cx="1271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00025"/>
            <a:ext cx="12715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200025"/>
            <a:ext cx="12715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168275"/>
            <a:ext cx="12715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179388"/>
            <a:ext cx="1271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593850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82738"/>
            <a:ext cx="1271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2994025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1582738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4371975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88" y="1604963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93850"/>
            <a:ext cx="12715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03375"/>
            <a:ext cx="12715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992438"/>
            <a:ext cx="1271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967038"/>
            <a:ext cx="1271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2967038"/>
            <a:ext cx="1271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88" y="2962275"/>
            <a:ext cx="12731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9" name="Picture 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4370388"/>
            <a:ext cx="12715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67213"/>
            <a:ext cx="1271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1" name="Picture 1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349750"/>
            <a:ext cx="12715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4349750"/>
            <a:ext cx="12715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06625" y="5449888"/>
            <a:ext cx="6791325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00" b="1" kern="0" dirty="0"/>
              <a:t>Euro 2016</a:t>
            </a:r>
          </a:p>
        </p:txBody>
      </p:sp>
      <p:pic>
        <p:nvPicPr>
          <p:cNvPr id="17434" name="Picture 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0" y="2962275"/>
            <a:ext cx="127158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5-Point Star 15"/>
          <p:cNvSpPr/>
          <p:nvPr/>
        </p:nvSpPr>
        <p:spPr>
          <a:xfrm>
            <a:off x="7548563" y="4121150"/>
            <a:ext cx="1412875" cy="1084263"/>
          </a:xfrm>
          <a:prstGeom prst="star5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17436" name="Picture 27"/>
          <p:cNvSpPr>
            <a:spLocks noChangeAspect="1"/>
          </p:cNvSpPr>
          <p:nvPr/>
        </p:nvSpPr>
        <p:spPr bwMode="auto">
          <a:xfrm>
            <a:off x="104775" y="6442075"/>
            <a:ext cx="11842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y-GB" altLang="cy-GB" sz="2400">
              <a:latin typeface="Times New Roman" panose="02020603050405020304" pitchFamily="18" charset="0"/>
            </a:endParaRPr>
          </a:p>
        </p:txBody>
      </p:sp>
      <p:sp>
        <p:nvSpPr>
          <p:cNvPr id="17437" name="Picture 1"/>
          <p:cNvSpPr>
            <a:spLocks noChangeAspect="1"/>
          </p:cNvSpPr>
          <p:nvPr/>
        </p:nvSpPr>
        <p:spPr bwMode="auto">
          <a:xfrm>
            <a:off x="257175" y="6423025"/>
            <a:ext cx="13620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y-GB" altLang="cy-GB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6413923"/>
            <a:ext cx="1562588" cy="3302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-31750"/>
            <a:ext cx="106807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Picture 2"/>
          <p:cNvSpPr>
            <a:spLocks noChangeAspect="1"/>
          </p:cNvSpPr>
          <p:nvPr/>
        </p:nvSpPr>
        <p:spPr bwMode="auto">
          <a:xfrm>
            <a:off x="104775" y="6442075"/>
            <a:ext cx="11842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y-GB" altLang="cy-GB" sz="2400">
              <a:latin typeface="Times New Roman" panose="02020603050405020304" pitchFamily="18" charset="0"/>
            </a:endParaRPr>
          </a:p>
        </p:txBody>
      </p:sp>
      <p:sp>
        <p:nvSpPr>
          <p:cNvPr id="18436" name="Picture 3"/>
          <p:cNvSpPr>
            <a:spLocks noChangeAspect="1"/>
          </p:cNvSpPr>
          <p:nvPr/>
        </p:nvSpPr>
        <p:spPr bwMode="auto">
          <a:xfrm>
            <a:off x="257175" y="6423025"/>
            <a:ext cx="13620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y-GB" altLang="cy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344461"/>
            <a:ext cx="1891300" cy="3996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4213" y="333375"/>
            <a:ext cx="3240087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800" b="1" dirty="0">
                <a:latin typeface="+mj-lt"/>
              </a:rPr>
              <a:t>Ben Davies</a:t>
            </a:r>
          </a:p>
        </p:txBody>
      </p:sp>
      <p:sp>
        <p:nvSpPr>
          <p:cNvPr id="19459" name="Rectangle 1">
            <a:hlinkClick r:id="rId2"/>
          </p:cNvPr>
          <p:cNvSpPr>
            <a:spLocks noChangeArrowheads="1"/>
          </p:cNvSpPr>
          <p:nvPr/>
        </p:nvSpPr>
        <p:spPr bwMode="auto">
          <a:xfrm>
            <a:off x="4211638" y="6423025"/>
            <a:ext cx="48974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y-GB" sz="1200">
                <a:latin typeface="Times New Roman" panose="02020603050405020304" pitchFamily="18" charset="0"/>
              </a:rPr>
              <a:t>Llun: Benjamin Blackler - Ben DaviesUploaded by Dudek1337, CC BY 2.0, </a:t>
            </a:r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33375"/>
            <a:ext cx="3816350" cy="58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9750" y="2105025"/>
            <a:ext cx="324008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800" dirty="0" err="1">
                <a:latin typeface="+mj-lt"/>
              </a:rPr>
              <a:t>Abertawe</a:t>
            </a:r>
            <a:endParaRPr lang="en-GB" sz="4800" dirty="0">
              <a:latin typeface="+mj-lt"/>
            </a:endParaRPr>
          </a:p>
          <a:p>
            <a:pPr algn="ctr">
              <a:defRPr/>
            </a:pPr>
            <a:r>
              <a:rPr lang="en-GB" sz="4800" dirty="0">
                <a:latin typeface="+mj-lt"/>
              </a:rPr>
              <a:t>Spurs</a:t>
            </a:r>
          </a:p>
          <a:p>
            <a:pPr algn="ctr">
              <a:defRPr/>
            </a:pPr>
            <a:r>
              <a:rPr lang="en-GB" sz="4800" dirty="0" err="1">
                <a:latin typeface="+mj-lt"/>
              </a:rPr>
              <a:t>Cymru</a:t>
            </a:r>
            <a:endParaRPr lang="en-GB" sz="4800" dirty="0">
              <a:latin typeface="+mj-lt"/>
            </a:endParaRPr>
          </a:p>
        </p:txBody>
      </p:sp>
      <p:sp>
        <p:nvSpPr>
          <p:cNvPr id="19462" name="Picture 5"/>
          <p:cNvSpPr>
            <a:spLocks noChangeAspect="1"/>
          </p:cNvSpPr>
          <p:nvPr/>
        </p:nvSpPr>
        <p:spPr bwMode="auto">
          <a:xfrm>
            <a:off x="104775" y="6442075"/>
            <a:ext cx="11842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y-GB" altLang="cy-GB" sz="2400">
              <a:latin typeface="Times New Roman" panose="02020603050405020304" pitchFamily="18" charset="0"/>
            </a:endParaRPr>
          </a:p>
        </p:txBody>
      </p:sp>
      <p:sp>
        <p:nvSpPr>
          <p:cNvPr id="19463" name="Picture 6"/>
          <p:cNvSpPr>
            <a:spLocks noChangeAspect="1"/>
          </p:cNvSpPr>
          <p:nvPr/>
        </p:nvSpPr>
        <p:spPr bwMode="auto">
          <a:xfrm>
            <a:off x="257175" y="6423025"/>
            <a:ext cx="13620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y-GB" altLang="cy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4" y="6312286"/>
            <a:ext cx="1891300" cy="3996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769938"/>
            <a:ext cx="2087562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8017" y="897795"/>
            <a:ext cx="2728718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715963"/>
            <a:ext cx="3078162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2231">
            <a:off x="250825" y="3860800"/>
            <a:ext cx="2598738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3335338"/>
            <a:ext cx="285273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45735">
            <a:off x="5858669" y="3390107"/>
            <a:ext cx="319722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11188" y="254000"/>
            <a:ext cx="2295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>
                <a:latin typeface="Times New Roman" panose="02020603050405020304" pitchFamily="18" charset="0"/>
              </a:rPr>
              <a:t>Gareth Bale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059113" y="254000"/>
            <a:ext cx="2703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>
                <a:latin typeface="Times New Roman" panose="02020603050405020304" pitchFamily="18" charset="0"/>
              </a:rPr>
              <a:t>Chris Coleman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319838" y="254000"/>
            <a:ext cx="2601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>
                <a:latin typeface="Times New Roman" panose="02020603050405020304" pitchFamily="18" charset="0"/>
              </a:rPr>
              <a:t>Aaron Ramsey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71475" y="5805488"/>
            <a:ext cx="2295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>
                <a:latin typeface="Times New Roman" panose="02020603050405020304" pitchFamily="18" charset="0"/>
              </a:rPr>
              <a:t>Croissants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507163" y="6273800"/>
            <a:ext cx="22955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>
                <a:latin typeface="Times New Roman" panose="02020603050405020304" pitchFamily="18" charset="0"/>
              </a:rPr>
              <a:t>Baguette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430588" y="6283325"/>
            <a:ext cx="2293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>
                <a:latin typeface="Times New Roman" panose="02020603050405020304" pitchFamily="18" charset="0"/>
              </a:rPr>
              <a:t>Tŵr Eiffel</a:t>
            </a:r>
          </a:p>
        </p:txBody>
      </p:sp>
      <p:sp>
        <p:nvSpPr>
          <p:cNvPr id="20494" name="Picture 13"/>
          <p:cNvSpPr>
            <a:spLocks noChangeAspect="1"/>
          </p:cNvSpPr>
          <p:nvPr/>
        </p:nvSpPr>
        <p:spPr bwMode="auto">
          <a:xfrm>
            <a:off x="71438" y="6535738"/>
            <a:ext cx="118427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y-GB" altLang="cy-GB" sz="2400">
              <a:latin typeface="Times New Roman" panose="02020603050405020304" pitchFamily="18" charset="0"/>
            </a:endParaRPr>
          </a:p>
        </p:txBody>
      </p:sp>
      <p:sp>
        <p:nvSpPr>
          <p:cNvPr id="20495" name="Picture 14"/>
          <p:cNvSpPr>
            <a:spLocks noChangeAspect="1"/>
          </p:cNvSpPr>
          <p:nvPr/>
        </p:nvSpPr>
        <p:spPr bwMode="auto">
          <a:xfrm>
            <a:off x="112713" y="6453188"/>
            <a:ext cx="136366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y-GB" altLang="cy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1" y="6488853"/>
            <a:ext cx="1296144" cy="273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2411413" y="908050"/>
            <a:ext cx="6264275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700">
                <a:latin typeface="Times New Roman" panose="02020603050405020304" pitchFamily="18" charset="0"/>
              </a:rPr>
              <a:t>11</a:t>
            </a:r>
          </a:p>
        </p:txBody>
      </p:sp>
      <p:sp>
        <p:nvSpPr>
          <p:cNvPr id="21507" name="Picture 2"/>
          <p:cNvSpPr>
            <a:spLocks noChangeAspect="1"/>
          </p:cNvSpPr>
          <p:nvPr/>
        </p:nvSpPr>
        <p:spPr bwMode="auto">
          <a:xfrm>
            <a:off x="104775" y="6442075"/>
            <a:ext cx="11842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y-GB" altLang="cy-GB" sz="2400">
              <a:latin typeface="Times New Roman" panose="02020603050405020304" pitchFamily="18" charset="0"/>
            </a:endParaRPr>
          </a:p>
        </p:txBody>
      </p:sp>
      <p:sp>
        <p:nvSpPr>
          <p:cNvPr id="21508" name="Picture 3"/>
          <p:cNvSpPr>
            <a:spLocks noChangeAspect="1"/>
          </p:cNvSpPr>
          <p:nvPr/>
        </p:nvSpPr>
        <p:spPr bwMode="auto">
          <a:xfrm>
            <a:off x="257175" y="6423025"/>
            <a:ext cx="13620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y-GB" altLang="cy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344461"/>
            <a:ext cx="1891300" cy="3996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60350"/>
            <a:ext cx="4608513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4988" y="4081463"/>
            <a:ext cx="35290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000" dirty="0" err="1">
                <a:latin typeface="+mj-lt"/>
              </a:rPr>
              <a:t>Amddiffynwyr</a:t>
            </a:r>
            <a:endParaRPr lang="en-GB" sz="4000" dirty="0">
              <a:latin typeface="+mj-lt"/>
            </a:endParaRPr>
          </a:p>
        </p:txBody>
      </p:sp>
      <p:cxnSp>
        <p:nvCxnSpPr>
          <p:cNvPr id="7" name="Straight Arrow Connector 6"/>
          <p:cNvCxnSpPr>
            <a:stCxn id="11" idx="1"/>
          </p:cNvCxnSpPr>
          <p:nvPr/>
        </p:nvCxnSpPr>
        <p:spPr>
          <a:xfrm flipH="1" flipV="1">
            <a:off x="3492500" y="1268413"/>
            <a:ext cx="2384425" cy="31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76925" y="917575"/>
            <a:ext cx="30956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000" dirty="0" err="1">
                <a:latin typeface="+mj-lt"/>
              </a:rPr>
              <a:t>Ymosodwyr</a:t>
            </a:r>
            <a:endParaRPr lang="en-GB" sz="4000" dirty="0">
              <a:latin typeface="+mj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268788" y="3132138"/>
            <a:ext cx="1728787" cy="1492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1"/>
          </p:cNvCxnSpPr>
          <p:nvPr/>
        </p:nvCxnSpPr>
        <p:spPr>
          <a:xfrm flipH="1">
            <a:off x="4268788" y="4435475"/>
            <a:ext cx="1346200" cy="5778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6" idx="1"/>
          </p:cNvCxnSpPr>
          <p:nvPr/>
        </p:nvCxnSpPr>
        <p:spPr>
          <a:xfrm flipH="1">
            <a:off x="2987675" y="6096000"/>
            <a:ext cx="2947988" cy="698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76925" y="2678113"/>
            <a:ext cx="35274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000" dirty="0" err="1">
                <a:latin typeface="+mj-lt"/>
              </a:rPr>
              <a:t>Canol</a:t>
            </a:r>
            <a:r>
              <a:rPr lang="en-GB" sz="4000" dirty="0">
                <a:latin typeface="+mj-lt"/>
              </a:rPr>
              <a:t> </a:t>
            </a:r>
            <a:r>
              <a:rPr lang="en-GB" sz="4000" dirty="0" err="1">
                <a:latin typeface="+mj-lt"/>
              </a:rPr>
              <a:t>Cae</a:t>
            </a:r>
            <a:endParaRPr lang="en-GB" sz="40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35663" y="5741988"/>
            <a:ext cx="35274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000" dirty="0" err="1">
                <a:latin typeface="+mj-lt"/>
              </a:rPr>
              <a:t>Gôl</a:t>
            </a:r>
            <a:r>
              <a:rPr lang="en-GB" sz="4000" dirty="0">
                <a:latin typeface="+mj-lt"/>
              </a:rPr>
              <a:t> </a:t>
            </a:r>
            <a:r>
              <a:rPr lang="en-GB" sz="4000" dirty="0" err="1">
                <a:latin typeface="+mj-lt"/>
              </a:rPr>
              <a:t>geidwad</a:t>
            </a:r>
            <a:endParaRPr lang="en-GB" sz="4000" dirty="0">
              <a:latin typeface="+mj-lt"/>
            </a:endParaRPr>
          </a:p>
        </p:txBody>
      </p:sp>
      <p:sp>
        <p:nvSpPr>
          <p:cNvPr id="22539" name="Picture 16"/>
          <p:cNvSpPr>
            <a:spLocks noChangeAspect="1"/>
          </p:cNvSpPr>
          <p:nvPr/>
        </p:nvSpPr>
        <p:spPr bwMode="auto">
          <a:xfrm>
            <a:off x="7924800" y="6481763"/>
            <a:ext cx="11842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y-GB" altLang="cy-GB" sz="2400">
              <a:latin typeface="Times New Roman" panose="02020603050405020304" pitchFamily="18" charset="0"/>
            </a:endParaRPr>
          </a:p>
        </p:txBody>
      </p:sp>
      <p:sp>
        <p:nvSpPr>
          <p:cNvPr id="22540" name="Picture 16"/>
          <p:cNvSpPr>
            <a:spLocks noChangeAspect="1"/>
          </p:cNvSpPr>
          <p:nvPr/>
        </p:nvSpPr>
        <p:spPr bwMode="auto">
          <a:xfrm>
            <a:off x="7596188" y="6462713"/>
            <a:ext cx="13636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y-GB" altLang="cy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453336"/>
            <a:ext cx="1728192" cy="3651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64</Words>
  <Application>Microsoft Office PowerPoint</Application>
  <PresentationFormat>On-screen Show (4:3)</PresentationFormat>
  <Paragraphs>26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Times New Roman</vt:lpstr>
      <vt:lpstr>Arial</vt:lpstr>
      <vt:lpstr>Calibri</vt:lpstr>
      <vt:lpstr>Comic Sans MS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Rhys</dc:creator>
  <cp:lastModifiedBy>G Jenkins</cp:lastModifiedBy>
  <cp:revision>95</cp:revision>
  <dcterms:created xsi:type="dcterms:W3CDTF">2004-06-14T19:13:38Z</dcterms:created>
  <dcterms:modified xsi:type="dcterms:W3CDTF">2016-06-08T17:25:51Z</dcterms:modified>
</cp:coreProperties>
</file>