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267" r:id="rId3"/>
    <p:sldId id="257" r:id="rId4"/>
    <p:sldId id="272" r:id="rId5"/>
    <p:sldId id="273" r:id="rId6"/>
    <p:sldId id="274" r:id="rId7"/>
    <p:sldId id="275" r:id="rId8"/>
    <p:sldId id="276" r:id="rId9"/>
    <p:sldId id="277" r:id="rId10"/>
    <p:sldId id="278" r:id="rId11"/>
    <p:sldId id="271" r:id="rId12"/>
    <p:sldId id="256" r:id="rId13"/>
    <p:sldId id="268" r:id="rId14"/>
    <p:sldId id="260" r:id="rId15"/>
    <p:sldId id="261" r:id="rId16"/>
    <p:sldId id="262" r:id="rId17"/>
    <p:sldId id="263" r:id="rId18"/>
    <p:sldId id="264" r:id="rId19"/>
    <p:sldId id="270" r:id="rId20"/>
    <p:sldId id="266" r:id="rId21"/>
    <p:sldId id="265" r:id="rId22"/>
    <p:sldId id="2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15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y-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CB120-A880-440C-BD9C-ABADFB874327}" type="datetimeFigureOut">
              <a:rPr lang="cy-GB" smtClean="0"/>
              <a:t>07/01/2017</a:t>
            </a:fld>
            <a:endParaRPr lang="cy-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y-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y-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FA0E5-F112-47DC-8BB9-92F46C5E2E5B}" type="slidenum">
              <a:rPr lang="cy-GB" smtClean="0"/>
              <a:t>‹#›</a:t>
            </a:fld>
            <a:endParaRPr lang="cy-GB"/>
          </a:p>
        </p:txBody>
      </p:sp>
    </p:spTree>
    <p:extLst>
      <p:ext uri="{BB962C8B-B14F-4D97-AF65-F5344CB8AC3E}">
        <p14:creationId xmlns:p14="http://schemas.microsoft.com/office/powerpoint/2010/main" val="122647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y-GB" altLang="cy-GB"/>
              <a:t>Lluniau i gyd o wefan www.yadvashem.org </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A19FE0-9F85-4D18-B454-C9D44F15BCB9}" type="slidenum">
              <a:rPr kumimoji="0" lang="cy-GB" altLang="cy-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cy-GB" altLang="cy-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088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y-GB" altLang="cy-GB"/>
              <a:t>Map – Google Maps</a:t>
            </a: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DA9DBB-AD91-46BA-9A28-3B256E20AC37}" type="slidenum">
              <a:rPr kumimoji="0" lang="cy-GB" altLang="cy-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cy-GB" altLang="cy-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5356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y-GB" altLang="cy-GB"/>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8885F5-132C-4031-AD61-0DA8FFF7C8C2}" type="slidenum">
              <a:rPr kumimoji="0" lang="cy-GB" altLang="cy-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cy-GB" altLang="cy-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3691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y-GB" altLang="cy-GB"/>
              <a:t>Llun: http://commons.wikimedia.org/wiki/User:DrRandomFactor </a:t>
            </a: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2BAA29-D6AA-4447-90EF-68303ADC3D58}" type="slidenum">
              <a:rPr kumimoji="0" lang="cy-GB" altLang="cy-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cy-GB" altLang="cy-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6794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y-GB" altLang="cy-GB"/>
              <a:t>Llun: http://commons.wikimedia.org/wiki/User:DrRandomFactor </a:t>
            </a: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2BAA29-D6AA-4447-90EF-68303ADC3D58}" type="slidenum">
              <a:rPr kumimoji="0" lang="cy-GB" altLang="cy-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cy-GB" altLang="cy-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5654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y-GB" altLang="cy-GB"/>
              <a:t>Y lluniau du a gwyn ydy’r bobl fel oedden nhw yn ystod y rhyfel.</a:t>
            </a: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902EBB-ED0D-4DF1-A4F2-A1BE9BF5E0A7}" type="slidenum">
              <a:rPr kumimoji="0" lang="cy-GB" altLang="cy-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cy-GB" altLang="cy-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0641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y-GB" altLang="cy-GB"/>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D89E75-4779-48A8-BB92-3D13EACA91C0}" type="slidenum">
              <a:rPr kumimoji="0" lang="cy-GB" altLang="cy-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cy-GB" altLang="cy-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5446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63AD56A8-12C3-4B2A-AE1A-016196AF3F0D}" type="datetimeFigureOut">
              <a:rPr lang="cy-GB"/>
              <a:pPr>
                <a:defRPr/>
              </a:pPr>
              <a:t>07/01/2017</a:t>
            </a:fld>
            <a:endParaRPr lang="cy-GB"/>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cy-GB"/>
          </a:p>
        </p:txBody>
      </p:sp>
      <p:sp>
        <p:nvSpPr>
          <p:cNvPr id="7" name="Slide Number Placeholder 28"/>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816C9E08-24DC-4564-ACFC-BD7F7B27EC0E}" type="slidenum">
              <a:rPr lang="cy-GB" altLang="cy-GB"/>
              <a:pPr/>
              <a:t>‹#›</a:t>
            </a:fld>
            <a:endParaRPr lang="cy-GB" altLang="cy-GB"/>
          </a:p>
        </p:txBody>
      </p:sp>
    </p:spTree>
    <p:extLst>
      <p:ext uri="{BB962C8B-B14F-4D97-AF65-F5344CB8AC3E}">
        <p14:creationId xmlns:p14="http://schemas.microsoft.com/office/powerpoint/2010/main" val="298916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4E9B20C-2A95-429F-9A03-95F719BEE981}" type="datetimeFigureOut">
              <a:rPr lang="cy-GB"/>
              <a:pPr>
                <a:defRPr/>
              </a:pPr>
              <a:t>07/01/2017</a:t>
            </a:fld>
            <a:endParaRPr lang="cy-GB"/>
          </a:p>
        </p:txBody>
      </p:sp>
      <p:sp>
        <p:nvSpPr>
          <p:cNvPr id="5" name="Footer Placeholder 2"/>
          <p:cNvSpPr>
            <a:spLocks noGrp="1"/>
          </p:cNvSpPr>
          <p:nvPr>
            <p:ph type="ftr" sz="quarter" idx="11"/>
          </p:nvPr>
        </p:nvSpPr>
        <p:spPr/>
        <p:txBody>
          <a:bodyPr/>
          <a:lstStyle>
            <a:lvl1pPr>
              <a:defRPr/>
            </a:lvl1pPr>
          </a:lstStyle>
          <a:p>
            <a:pPr>
              <a:defRPr/>
            </a:pPr>
            <a:endParaRPr lang="cy-GB"/>
          </a:p>
        </p:txBody>
      </p:sp>
      <p:sp>
        <p:nvSpPr>
          <p:cNvPr id="6" name="Slide Number Placeholder 22"/>
          <p:cNvSpPr>
            <a:spLocks noGrp="1"/>
          </p:cNvSpPr>
          <p:nvPr>
            <p:ph type="sldNum" sz="quarter" idx="12"/>
          </p:nvPr>
        </p:nvSpPr>
        <p:spPr/>
        <p:txBody>
          <a:bodyPr/>
          <a:lstStyle>
            <a:lvl1pPr>
              <a:defRPr/>
            </a:lvl1pPr>
          </a:lstStyle>
          <a:p>
            <a:fld id="{ADEFB078-1DF0-4B30-BCE0-26C5FD1AF295}" type="slidenum">
              <a:rPr lang="cy-GB" altLang="cy-GB"/>
              <a:pPr/>
              <a:t>‹#›</a:t>
            </a:fld>
            <a:endParaRPr lang="cy-GB" altLang="cy-GB"/>
          </a:p>
        </p:txBody>
      </p:sp>
    </p:spTree>
    <p:extLst>
      <p:ext uri="{BB962C8B-B14F-4D97-AF65-F5344CB8AC3E}">
        <p14:creationId xmlns:p14="http://schemas.microsoft.com/office/powerpoint/2010/main" val="108993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25426F7-838C-4674-9924-1CB478FC59FD}" type="datetimeFigureOut">
              <a:rPr lang="cy-GB"/>
              <a:pPr>
                <a:defRPr/>
              </a:pPr>
              <a:t>07/01/2017</a:t>
            </a:fld>
            <a:endParaRPr lang="cy-GB"/>
          </a:p>
        </p:txBody>
      </p:sp>
      <p:sp>
        <p:nvSpPr>
          <p:cNvPr id="5" name="Footer Placeholder 2"/>
          <p:cNvSpPr>
            <a:spLocks noGrp="1"/>
          </p:cNvSpPr>
          <p:nvPr>
            <p:ph type="ftr" sz="quarter" idx="11"/>
          </p:nvPr>
        </p:nvSpPr>
        <p:spPr/>
        <p:txBody>
          <a:bodyPr/>
          <a:lstStyle>
            <a:lvl1pPr>
              <a:defRPr/>
            </a:lvl1pPr>
          </a:lstStyle>
          <a:p>
            <a:pPr>
              <a:defRPr/>
            </a:pPr>
            <a:endParaRPr lang="cy-GB"/>
          </a:p>
        </p:txBody>
      </p:sp>
      <p:sp>
        <p:nvSpPr>
          <p:cNvPr id="6" name="Slide Number Placeholder 22"/>
          <p:cNvSpPr>
            <a:spLocks noGrp="1"/>
          </p:cNvSpPr>
          <p:nvPr>
            <p:ph type="sldNum" sz="quarter" idx="12"/>
          </p:nvPr>
        </p:nvSpPr>
        <p:spPr/>
        <p:txBody>
          <a:bodyPr/>
          <a:lstStyle>
            <a:lvl1pPr>
              <a:defRPr/>
            </a:lvl1pPr>
          </a:lstStyle>
          <a:p>
            <a:fld id="{05451307-67D1-41BC-9B7A-B7AA1FB27B46}" type="slidenum">
              <a:rPr lang="cy-GB" altLang="cy-GB"/>
              <a:pPr/>
              <a:t>‹#›</a:t>
            </a:fld>
            <a:endParaRPr lang="cy-GB" altLang="cy-GB"/>
          </a:p>
        </p:txBody>
      </p:sp>
    </p:spTree>
    <p:extLst>
      <p:ext uri="{BB962C8B-B14F-4D97-AF65-F5344CB8AC3E}">
        <p14:creationId xmlns:p14="http://schemas.microsoft.com/office/powerpoint/2010/main" val="386945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7A5D74-4B11-4FEA-BCAD-B1165928FE04}" type="datetimeFigureOut">
              <a:rPr lang="cy-GB" smtClean="0"/>
              <a:t>07/01/2017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263030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A5D74-4B11-4FEA-BCAD-B1165928FE04}" type="datetimeFigureOut">
              <a:rPr lang="cy-GB" smtClean="0"/>
              <a:t>07/01/2017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648841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A5D74-4B11-4FEA-BCAD-B1165928FE04}" type="datetimeFigureOut">
              <a:rPr lang="cy-GB" smtClean="0"/>
              <a:t>07/01/2017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3130877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7A5D74-4B11-4FEA-BCAD-B1165928FE04}" type="datetimeFigureOut">
              <a:rPr lang="cy-GB" smtClean="0"/>
              <a:t>07/01/2017</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182828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7A5D74-4B11-4FEA-BCAD-B1165928FE04}" type="datetimeFigureOut">
              <a:rPr lang="cy-GB" smtClean="0"/>
              <a:t>07/01/2017</a:t>
            </a:fld>
            <a:endParaRPr lang="cy-GB"/>
          </a:p>
        </p:txBody>
      </p:sp>
      <p:sp>
        <p:nvSpPr>
          <p:cNvPr id="8" name="Footer Placeholder 7"/>
          <p:cNvSpPr>
            <a:spLocks noGrp="1"/>
          </p:cNvSpPr>
          <p:nvPr>
            <p:ph type="ftr" sz="quarter" idx="11"/>
          </p:nvPr>
        </p:nvSpPr>
        <p:spPr/>
        <p:txBody>
          <a:bodyPr/>
          <a:lstStyle/>
          <a:p>
            <a:endParaRPr lang="cy-GB"/>
          </a:p>
        </p:txBody>
      </p:sp>
      <p:sp>
        <p:nvSpPr>
          <p:cNvPr id="9" name="Slide Number Placeholder 8"/>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320506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7A5D74-4B11-4FEA-BCAD-B1165928FE04}" type="datetimeFigureOut">
              <a:rPr lang="cy-GB" smtClean="0"/>
              <a:t>07/01/2017</a:t>
            </a:fld>
            <a:endParaRPr lang="cy-GB"/>
          </a:p>
        </p:txBody>
      </p:sp>
      <p:sp>
        <p:nvSpPr>
          <p:cNvPr id="4" name="Footer Placeholder 3"/>
          <p:cNvSpPr>
            <a:spLocks noGrp="1"/>
          </p:cNvSpPr>
          <p:nvPr>
            <p:ph type="ftr" sz="quarter" idx="11"/>
          </p:nvPr>
        </p:nvSpPr>
        <p:spPr/>
        <p:txBody>
          <a:bodyPr/>
          <a:lstStyle/>
          <a:p>
            <a:endParaRPr lang="cy-GB"/>
          </a:p>
        </p:txBody>
      </p:sp>
      <p:sp>
        <p:nvSpPr>
          <p:cNvPr id="5" name="Slide Number Placeholder 4"/>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3670914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A5D74-4B11-4FEA-BCAD-B1165928FE04}" type="datetimeFigureOut">
              <a:rPr lang="cy-GB" smtClean="0"/>
              <a:t>07/01/2017</a:t>
            </a:fld>
            <a:endParaRPr lang="cy-GB"/>
          </a:p>
        </p:txBody>
      </p:sp>
      <p:sp>
        <p:nvSpPr>
          <p:cNvPr id="3" name="Footer Placeholder 2"/>
          <p:cNvSpPr>
            <a:spLocks noGrp="1"/>
          </p:cNvSpPr>
          <p:nvPr>
            <p:ph type="ftr" sz="quarter" idx="11"/>
          </p:nvPr>
        </p:nvSpPr>
        <p:spPr/>
        <p:txBody>
          <a:bodyPr/>
          <a:lstStyle/>
          <a:p>
            <a:endParaRPr lang="cy-GB"/>
          </a:p>
        </p:txBody>
      </p:sp>
      <p:sp>
        <p:nvSpPr>
          <p:cNvPr id="4" name="Slide Number Placeholder 3"/>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3190873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7A5D74-4B11-4FEA-BCAD-B1165928FE04}" type="datetimeFigureOut">
              <a:rPr lang="cy-GB" smtClean="0"/>
              <a:t>07/01/2017</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13800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C178CE5D-587F-450A-BF23-93407ED4DB83}" type="datetimeFigureOut">
              <a:rPr lang="cy-GB"/>
              <a:pPr>
                <a:defRPr/>
              </a:pPr>
              <a:t>07/01/2017</a:t>
            </a:fld>
            <a:endParaRPr lang="cy-GB"/>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cy-GB"/>
          </a:p>
        </p:txBody>
      </p:sp>
      <p:sp>
        <p:nvSpPr>
          <p:cNvPr id="6" name="Slide Number Placeholder 5"/>
          <p:cNvSpPr>
            <a:spLocks noGrp="1"/>
          </p:cNvSpPr>
          <p:nvPr>
            <p:ph type="sldNum" sz="quarter" idx="12"/>
          </p:nvPr>
        </p:nvSpPr>
        <p:spPr/>
        <p:txBody>
          <a:bodyPr/>
          <a:lstStyle>
            <a:lvl1pPr>
              <a:defRPr/>
            </a:lvl1pPr>
          </a:lstStyle>
          <a:p>
            <a:fld id="{B2CE4DBA-ECC7-4991-B65B-F67AD24DE052}" type="slidenum">
              <a:rPr lang="cy-GB" altLang="cy-GB"/>
              <a:pPr/>
              <a:t>‹#›</a:t>
            </a:fld>
            <a:endParaRPr lang="cy-GB" altLang="cy-GB"/>
          </a:p>
        </p:txBody>
      </p:sp>
    </p:spTree>
    <p:extLst>
      <p:ext uri="{BB962C8B-B14F-4D97-AF65-F5344CB8AC3E}">
        <p14:creationId xmlns:p14="http://schemas.microsoft.com/office/powerpoint/2010/main" val="251563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7A5D74-4B11-4FEA-BCAD-B1165928FE04}" type="datetimeFigureOut">
              <a:rPr lang="cy-GB" smtClean="0"/>
              <a:t>07/01/2017</a:t>
            </a:fld>
            <a:endParaRPr lang="cy-GB"/>
          </a:p>
        </p:txBody>
      </p:sp>
      <p:sp>
        <p:nvSpPr>
          <p:cNvPr id="6" name="Footer Placeholder 5"/>
          <p:cNvSpPr>
            <a:spLocks noGrp="1"/>
          </p:cNvSpPr>
          <p:nvPr>
            <p:ph type="ftr" sz="quarter" idx="11"/>
          </p:nvPr>
        </p:nvSpPr>
        <p:spPr/>
        <p:txBody>
          <a:bodyPr/>
          <a:lstStyle/>
          <a:p>
            <a:endParaRPr lang="cy-GB"/>
          </a:p>
        </p:txBody>
      </p:sp>
      <p:sp>
        <p:nvSpPr>
          <p:cNvPr id="7" name="Slide Number Placeholder 6"/>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2194999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A5D74-4B11-4FEA-BCAD-B1165928FE04}" type="datetimeFigureOut">
              <a:rPr lang="cy-GB" smtClean="0"/>
              <a:t>07/01/2017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2755160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A5D74-4B11-4FEA-BCAD-B1165928FE04}" type="datetimeFigureOut">
              <a:rPr lang="cy-GB" smtClean="0"/>
              <a:t>07/01/2017</a:t>
            </a:fld>
            <a:endParaRPr lang="cy-GB"/>
          </a:p>
        </p:txBody>
      </p:sp>
      <p:sp>
        <p:nvSpPr>
          <p:cNvPr id="5" name="Footer Placeholder 4"/>
          <p:cNvSpPr>
            <a:spLocks noGrp="1"/>
          </p:cNvSpPr>
          <p:nvPr>
            <p:ph type="ftr" sz="quarter" idx="11"/>
          </p:nvPr>
        </p:nvSpPr>
        <p:spPr/>
        <p:txBody>
          <a:bodyPr/>
          <a:lstStyle/>
          <a:p>
            <a:endParaRPr lang="cy-GB"/>
          </a:p>
        </p:txBody>
      </p:sp>
      <p:sp>
        <p:nvSpPr>
          <p:cNvPr id="6" name="Slide Number Placeholder 5"/>
          <p:cNvSpPr>
            <a:spLocks noGrp="1"/>
          </p:cNvSpPr>
          <p:nvPr>
            <p:ph type="sldNum" sz="quarter" idx="12"/>
          </p:nvPr>
        </p:nvSpPr>
        <p:spPr/>
        <p:txBody>
          <a:bodyPr/>
          <a:lstStyle/>
          <a:p>
            <a:fld id="{773C4DE3-4043-4D43-8ECD-329C8C8CABC0}" type="slidenum">
              <a:rPr lang="cy-GB" smtClean="0"/>
              <a:t>‹#›</a:t>
            </a:fld>
            <a:endParaRPr lang="cy-GB"/>
          </a:p>
        </p:txBody>
      </p:sp>
    </p:spTree>
    <p:extLst>
      <p:ext uri="{BB962C8B-B14F-4D97-AF65-F5344CB8AC3E}">
        <p14:creationId xmlns:p14="http://schemas.microsoft.com/office/powerpoint/2010/main" val="25391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9764EA96-1FD3-4C36-B158-1A8487812EF2}" type="datetimeFigureOut">
              <a:rPr lang="cy-GB"/>
              <a:pPr>
                <a:defRPr/>
              </a:pPr>
              <a:t>07/01/2017</a:t>
            </a:fld>
            <a:endParaRPr lang="cy-GB"/>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cy-GB"/>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fld id="{1720EFD8-5E80-49EC-847A-5C6448F0EF72}" type="slidenum">
              <a:rPr lang="cy-GB" altLang="cy-GB"/>
              <a:pPr/>
              <a:t>‹#›</a:t>
            </a:fld>
            <a:endParaRPr lang="cy-GB" altLang="cy-GB"/>
          </a:p>
        </p:txBody>
      </p:sp>
    </p:spTree>
    <p:extLst>
      <p:ext uri="{BB962C8B-B14F-4D97-AF65-F5344CB8AC3E}">
        <p14:creationId xmlns:p14="http://schemas.microsoft.com/office/powerpoint/2010/main" val="30439938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EB50617A-5377-4E4B-8A9F-84F1DCB14FD1}" type="datetimeFigureOut">
              <a:rPr lang="cy-GB"/>
              <a:pPr>
                <a:defRPr/>
              </a:pPr>
              <a:t>07/01/2017</a:t>
            </a:fld>
            <a:endParaRPr lang="cy-GB"/>
          </a:p>
        </p:txBody>
      </p:sp>
      <p:sp>
        <p:nvSpPr>
          <p:cNvPr id="6" name="Footer Placeholder 2"/>
          <p:cNvSpPr>
            <a:spLocks noGrp="1"/>
          </p:cNvSpPr>
          <p:nvPr>
            <p:ph type="ftr" sz="quarter" idx="11"/>
          </p:nvPr>
        </p:nvSpPr>
        <p:spPr/>
        <p:txBody>
          <a:bodyPr/>
          <a:lstStyle>
            <a:lvl1pPr>
              <a:defRPr/>
            </a:lvl1pPr>
          </a:lstStyle>
          <a:p>
            <a:pPr>
              <a:defRPr/>
            </a:pPr>
            <a:endParaRPr lang="cy-GB"/>
          </a:p>
        </p:txBody>
      </p:sp>
      <p:sp>
        <p:nvSpPr>
          <p:cNvPr id="7" name="Slide Number Placeholder 22"/>
          <p:cNvSpPr>
            <a:spLocks noGrp="1"/>
          </p:cNvSpPr>
          <p:nvPr>
            <p:ph type="sldNum" sz="quarter" idx="12"/>
          </p:nvPr>
        </p:nvSpPr>
        <p:spPr/>
        <p:txBody>
          <a:bodyPr/>
          <a:lstStyle>
            <a:lvl1pPr>
              <a:defRPr/>
            </a:lvl1pPr>
          </a:lstStyle>
          <a:p>
            <a:fld id="{1D95D997-649D-48CF-89C2-CAB22E07FAC2}" type="slidenum">
              <a:rPr lang="cy-GB" altLang="cy-GB"/>
              <a:pPr/>
              <a:t>‹#›</a:t>
            </a:fld>
            <a:endParaRPr lang="cy-GB" altLang="cy-GB"/>
          </a:p>
        </p:txBody>
      </p:sp>
    </p:spTree>
    <p:extLst>
      <p:ext uri="{BB962C8B-B14F-4D97-AF65-F5344CB8AC3E}">
        <p14:creationId xmlns:p14="http://schemas.microsoft.com/office/powerpoint/2010/main" val="168925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76BAEBC3-D493-4F86-B0C8-BBAABCCDB6CD}" type="datetimeFigureOut">
              <a:rPr lang="cy-GB"/>
              <a:pPr>
                <a:defRPr/>
              </a:pPr>
              <a:t>07/01/2017</a:t>
            </a:fld>
            <a:endParaRPr lang="cy-GB"/>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cy-GB"/>
          </a:p>
        </p:txBody>
      </p:sp>
      <p:sp>
        <p:nvSpPr>
          <p:cNvPr id="9" name="Slide Number Placeholder 8"/>
          <p:cNvSpPr>
            <a:spLocks noGrp="1"/>
          </p:cNvSpPr>
          <p:nvPr>
            <p:ph type="sldNum" sz="quarter" idx="12"/>
          </p:nvPr>
        </p:nvSpPr>
        <p:spPr>
          <a:xfrm>
            <a:off x="7589838" y="6483350"/>
            <a:ext cx="503237" cy="301625"/>
          </a:xfrm>
        </p:spPr>
        <p:txBody>
          <a:bodyPr/>
          <a:lstStyle>
            <a:lvl1pPr>
              <a:defRPr/>
            </a:lvl1pPr>
          </a:lstStyle>
          <a:p>
            <a:fld id="{FFE3642C-9617-432F-A4F2-E3C55F0E0D29}" type="slidenum">
              <a:rPr lang="cy-GB" altLang="cy-GB"/>
              <a:pPr/>
              <a:t>‹#›</a:t>
            </a:fld>
            <a:endParaRPr lang="cy-GB" altLang="cy-GB"/>
          </a:p>
        </p:txBody>
      </p:sp>
    </p:spTree>
    <p:extLst>
      <p:ext uri="{BB962C8B-B14F-4D97-AF65-F5344CB8AC3E}">
        <p14:creationId xmlns:p14="http://schemas.microsoft.com/office/powerpoint/2010/main" val="555891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E2625EDC-7D72-42A5-994E-10321EF851A2}" type="datetimeFigureOut">
              <a:rPr lang="cy-GB"/>
              <a:pPr>
                <a:defRPr/>
              </a:pPr>
              <a:t>07/01/2017</a:t>
            </a:fld>
            <a:endParaRPr lang="cy-GB"/>
          </a:p>
        </p:txBody>
      </p:sp>
      <p:sp>
        <p:nvSpPr>
          <p:cNvPr id="4" name="Footer Placeholder 2"/>
          <p:cNvSpPr>
            <a:spLocks noGrp="1"/>
          </p:cNvSpPr>
          <p:nvPr>
            <p:ph type="ftr" sz="quarter" idx="11"/>
          </p:nvPr>
        </p:nvSpPr>
        <p:spPr/>
        <p:txBody>
          <a:bodyPr/>
          <a:lstStyle>
            <a:lvl1pPr>
              <a:defRPr/>
            </a:lvl1pPr>
          </a:lstStyle>
          <a:p>
            <a:pPr>
              <a:defRPr/>
            </a:pPr>
            <a:endParaRPr lang="cy-GB"/>
          </a:p>
        </p:txBody>
      </p:sp>
      <p:sp>
        <p:nvSpPr>
          <p:cNvPr id="5" name="Slide Number Placeholder 22"/>
          <p:cNvSpPr>
            <a:spLocks noGrp="1"/>
          </p:cNvSpPr>
          <p:nvPr>
            <p:ph type="sldNum" sz="quarter" idx="12"/>
          </p:nvPr>
        </p:nvSpPr>
        <p:spPr/>
        <p:txBody>
          <a:bodyPr/>
          <a:lstStyle>
            <a:lvl1pPr>
              <a:defRPr/>
            </a:lvl1pPr>
          </a:lstStyle>
          <a:p>
            <a:fld id="{7ADD634C-2D44-4A4E-94B8-7D723F7027BD}" type="slidenum">
              <a:rPr lang="cy-GB" altLang="cy-GB"/>
              <a:pPr/>
              <a:t>‹#›</a:t>
            </a:fld>
            <a:endParaRPr lang="cy-GB" altLang="cy-GB"/>
          </a:p>
        </p:txBody>
      </p:sp>
    </p:spTree>
    <p:extLst>
      <p:ext uri="{BB962C8B-B14F-4D97-AF65-F5344CB8AC3E}">
        <p14:creationId xmlns:p14="http://schemas.microsoft.com/office/powerpoint/2010/main" val="232160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5B312D8-C57C-468C-A5B7-B2F1133F5414}" type="datetimeFigureOut">
              <a:rPr lang="cy-GB"/>
              <a:pPr>
                <a:defRPr/>
              </a:pPr>
              <a:t>07/01/2017</a:t>
            </a:fld>
            <a:endParaRPr lang="cy-GB"/>
          </a:p>
        </p:txBody>
      </p:sp>
      <p:sp>
        <p:nvSpPr>
          <p:cNvPr id="3" name="Footer Placeholder 2"/>
          <p:cNvSpPr>
            <a:spLocks noGrp="1"/>
          </p:cNvSpPr>
          <p:nvPr>
            <p:ph type="ftr" sz="quarter" idx="11"/>
          </p:nvPr>
        </p:nvSpPr>
        <p:spPr/>
        <p:txBody>
          <a:bodyPr/>
          <a:lstStyle>
            <a:lvl1pPr>
              <a:defRPr/>
            </a:lvl1pPr>
          </a:lstStyle>
          <a:p>
            <a:pPr>
              <a:defRPr/>
            </a:pPr>
            <a:endParaRPr lang="cy-GB"/>
          </a:p>
        </p:txBody>
      </p:sp>
      <p:sp>
        <p:nvSpPr>
          <p:cNvPr id="4" name="Slide Number Placeholder 22"/>
          <p:cNvSpPr>
            <a:spLocks noGrp="1"/>
          </p:cNvSpPr>
          <p:nvPr>
            <p:ph type="sldNum" sz="quarter" idx="12"/>
          </p:nvPr>
        </p:nvSpPr>
        <p:spPr/>
        <p:txBody>
          <a:bodyPr/>
          <a:lstStyle>
            <a:lvl1pPr>
              <a:defRPr/>
            </a:lvl1pPr>
          </a:lstStyle>
          <a:p>
            <a:fld id="{BF186495-9A2F-4359-B7AE-576F10E12A76}" type="slidenum">
              <a:rPr lang="cy-GB" altLang="cy-GB"/>
              <a:pPr/>
              <a:t>‹#›</a:t>
            </a:fld>
            <a:endParaRPr lang="cy-GB" altLang="cy-GB"/>
          </a:p>
        </p:txBody>
      </p:sp>
    </p:spTree>
    <p:extLst>
      <p:ext uri="{BB962C8B-B14F-4D97-AF65-F5344CB8AC3E}">
        <p14:creationId xmlns:p14="http://schemas.microsoft.com/office/powerpoint/2010/main" val="18134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F9D72E45-5F86-4523-9933-2D8EDA1864D8}" type="datetimeFigureOut">
              <a:rPr lang="cy-GB"/>
              <a:pPr>
                <a:defRPr/>
              </a:pPr>
              <a:t>07/01/2017</a:t>
            </a:fld>
            <a:endParaRPr lang="cy-GB"/>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cy-GB"/>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fld id="{79CE8392-881F-461F-ABF3-4F63E718941D}" type="slidenum">
              <a:rPr lang="cy-GB" altLang="cy-GB"/>
              <a:pPr/>
              <a:t>‹#›</a:t>
            </a:fld>
            <a:endParaRPr lang="cy-GB" altLang="cy-GB"/>
          </a:p>
        </p:txBody>
      </p:sp>
    </p:spTree>
    <p:extLst>
      <p:ext uri="{BB962C8B-B14F-4D97-AF65-F5344CB8AC3E}">
        <p14:creationId xmlns:p14="http://schemas.microsoft.com/office/powerpoint/2010/main" val="181437342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73A3692A-03B7-4642-B459-0D668BD61CE7}" type="datetimeFigureOut">
              <a:rPr lang="cy-GB"/>
              <a:pPr>
                <a:defRPr/>
              </a:pPr>
              <a:t>07/01/2017</a:t>
            </a:fld>
            <a:endParaRPr lang="cy-GB"/>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cy-GB"/>
          </a:p>
        </p:txBody>
      </p:sp>
      <p:sp>
        <p:nvSpPr>
          <p:cNvPr id="7" name="Slide Number Placeholder 6"/>
          <p:cNvSpPr>
            <a:spLocks noGrp="1"/>
          </p:cNvSpPr>
          <p:nvPr>
            <p:ph type="sldNum" sz="quarter" idx="12"/>
          </p:nvPr>
        </p:nvSpPr>
        <p:spPr>
          <a:xfrm>
            <a:off x="8216900" y="6556375"/>
            <a:ext cx="366713" cy="301625"/>
          </a:xfrm>
        </p:spPr>
        <p:txBody>
          <a:bodyPr/>
          <a:lstStyle>
            <a:lvl1pPr>
              <a:defRPr sz="900"/>
            </a:lvl1pPr>
          </a:lstStyle>
          <a:p>
            <a:fld id="{3FAA9EBE-AEB1-4C8C-AA9D-9A7650A52323}" type="slidenum">
              <a:rPr lang="cy-GB" altLang="cy-GB"/>
              <a:pPr/>
              <a:t>‹#›</a:t>
            </a:fld>
            <a:endParaRPr lang="cy-GB" altLang="cy-GB"/>
          </a:p>
        </p:txBody>
      </p:sp>
    </p:spTree>
    <p:extLst>
      <p:ext uri="{BB962C8B-B14F-4D97-AF65-F5344CB8AC3E}">
        <p14:creationId xmlns:p14="http://schemas.microsoft.com/office/powerpoint/2010/main" val="4270704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12121"/>
            </a:gs>
            <a:gs pos="60001">
              <a:srgbClr val="303030"/>
            </a:gs>
            <a:gs pos="100000">
              <a:srgbClr val="757575"/>
            </a:gs>
          </a:gsLst>
          <a:lin ang="5400000"/>
        </a:grad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a:t>Click to edit Master title style</a:t>
            </a:r>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y-GB"/>
              <a:t>Click to edit Master text styles</a:t>
            </a:r>
          </a:p>
          <a:p>
            <a:pPr lvl="1"/>
            <a:r>
              <a:rPr lang="en-US" altLang="cy-GB"/>
              <a:t>Second level</a:t>
            </a:r>
          </a:p>
          <a:p>
            <a:pPr lvl="2"/>
            <a:r>
              <a:rPr lang="en-US" altLang="cy-GB"/>
              <a:t>Third level</a:t>
            </a:r>
          </a:p>
          <a:p>
            <a:pPr lvl="3"/>
            <a:r>
              <a:rPr lang="en-US" altLang="cy-GB"/>
              <a:t>Fourth level</a:t>
            </a:r>
          </a:p>
          <a:p>
            <a:pPr lvl="4"/>
            <a:r>
              <a:rPr lang="en-US" altLang="cy-GB"/>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2A2D0FE7-10DB-4274-8F0E-EEAA60DDD461}" type="datetimeFigureOut">
              <a:rPr lang="cy-GB"/>
              <a:pPr>
                <a:defRPr/>
              </a:pPr>
              <a:t>07/01/2017</a:t>
            </a:fld>
            <a:endParaRPr lang="cy-GB"/>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cy-GB"/>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anose="020B0502020202020204" pitchFamily="34" charset="0"/>
              </a:defRPr>
            </a:lvl1pPr>
          </a:lstStyle>
          <a:p>
            <a:fld id="{4E0C0B6E-3082-4027-A5EC-4D3807A8B13A}" type="slidenum">
              <a:rPr lang="cy-GB" altLang="cy-GB"/>
              <a:pPr/>
              <a:t>‹#›</a:t>
            </a:fld>
            <a:endParaRPr lang="cy-GB" altLang="cy-GB"/>
          </a:p>
        </p:txBody>
      </p:sp>
    </p:spTree>
    <p:extLst>
      <p:ext uri="{BB962C8B-B14F-4D97-AF65-F5344CB8AC3E}">
        <p14:creationId xmlns:p14="http://schemas.microsoft.com/office/powerpoint/2010/main" val="168051529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9553"/>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9553"/>
          </a:solidFill>
          <a:latin typeface="Century Gothic" pitchFamily="34" charset="0"/>
        </a:defRPr>
      </a:lvl2pPr>
      <a:lvl3pPr marL="484188" algn="l" rtl="0" eaLnBrk="0" fontAlgn="base" hangingPunct="0">
        <a:spcBef>
          <a:spcPct val="0"/>
        </a:spcBef>
        <a:spcAft>
          <a:spcPct val="0"/>
        </a:spcAft>
        <a:defRPr sz="4200">
          <a:solidFill>
            <a:srgbClr val="FF9553"/>
          </a:solidFill>
          <a:latin typeface="Century Gothic" pitchFamily="34" charset="0"/>
        </a:defRPr>
      </a:lvl3pPr>
      <a:lvl4pPr marL="484188" algn="l" rtl="0" eaLnBrk="0" fontAlgn="base" hangingPunct="0">
        <a:spcBef>
          <a:spcPct val="0"/>
        </a:spcBef>
        <a:spcAft>
          <a:spcPct val="0"/>
        </a:spcAft>
        <a:defRPr sz="4200">
          <a:solidFill>
            <a:srgbClr val="FF9553"/>
          </a:solidFill>
          <a:latin typeface="Century Gothic" pitchFamily="34" charset="0"/>
        </a:defRPr>
      </a:lvl4pPr>
      <a:lvl5pPr marL="484188" algn="l" rtl="0" eaLnBrk="0" fontAlgn="base" hangingPunct="0">
        <a:spcBef>
          <a:spcPct val="0"/>
        </a:spcBef>
        <a:spcAft>
          <a:spcPct val="0"/>
        </a:spcAft>
        <a:defRPr sz="4200">
          <a:solidFill>
            <a:srgbClr val="FF9553"/>
          </a:solidFill>
          <a:latin typeface="Century Gothic" pitchFamily="34" charset="0"/>
        </a:defRPr>
      </a:lvl5pPr>
      <a:lvl6pPr marL="941388" algn="l" rtl="0" fontAlgn="base">
        <a:spcBef>
          <a:spcPct val="0"/>
        </a:spcBef>
        <a:spcAft>
          <a:spcPct val="0"/>
        </a:spcAft>
        <a:defRPr sz="4200">
          <a:solidFill>
            <a:srgbClr val="FF9553"/>
          </a:solidFill>
          <a:latin typeface="Century Gothic" pitchFamily="34" charset="0"/>
        </a:defRPr>
      </a:lvl6pPr>
      <a:lvl7pPr marL="1398588" algn="l" rtl="0" fontAlgn="base">
        <a:spcBef>
          <a:spcPct val="0"/>
        </a:spcBef>
        <a:spcAft>
          <a:spcPct val="0"/>
        </a:spcAft>
        <a:defRPr sz="4200">
          <a:solidFill>
            <a:srgbClr val="FF9553"/>
          </a:solidFill>
          <a:latin typeface="Century Gothic" pitchFamily="34" charset="0"/>
        </a:defRPr>
      </a:lvl7pPr>
      <a:lvl8pPr marL="1855788" algn="l" rtl="0" fontAlgn="base">
        <a:spcBef>
          <a:spcPct val="0"/>
        </a:spcBef>
        <a:spcAft>
          <a:spcPct val="0"/>
        </a:spcAft>
        <a:defRPr sz="4200">
          <a:solidFill>
            <a:srgbClr val="FF9553"/>
          </a:solidFill>
          <a:latin typeface="Century Gothic" pitchFamily="34" charset="0"/>
        </a:defRPr>
      </a:lvl8pPr>
      <a:lvl9pPr marL="2312988" algn="l" rtl="0" fontAlgn="base">
        <a:spcBef>
          <a:spcPct val="0"/>
        </a:spcBef>
        <a:spcAft>
          <a:spcPct val="0"/>
        </a:spcAft>
        <a:defRPr sz="4200">
          <a:solidFill>
            <a:srgbClr val="FF955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4AB89"/>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A5D74-4B11-4FEA-BCAD-B1165928FE04}" type="datetimeFigureOut">
              <a:rPr lang="cy-GB" smtClean="0"/>
              <a:t>07/01/2017</a:t>
            </a:fld>
            <a:endParaRPr lang="cy-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y-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C4DE3-4043-4D43-8ECD-329C8C8CABC0}" type="slidenum">
              <a:rPr lang="cy-GB" smtClean="0"/>
              <a:t>‹#›</a:t>
            </a:fld>
            <a:endParaRPr lang="cy-GB"/>
          </a:p>
        </p:txBody>
      </p:sp>
    </p:spTree>
    <p:extLst>
      <p:ext uri="{BB962C8B-B14F-4D97-AF65-F5344CB8AC3E}">
        <p14:creationId xmlns:p14="http://schemas.microsoft.com/office/powerpoint/2010/main" val="621501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F4Be-iTM5_iLTM&amp;tbnid=xjeGSpl7awOzBM:&amp;ved=0CAUQjRw&amp;url=http://commons.wikimedia.org/wiki/File:Flag_Map_of_Nazi_Occupied_Europe.png&amp;ei=8d_eUpTrL4jQ7AbImYAg&amp;psig=AFQjCNG2Krru8-_QY70g7ZdAk5Dbvd7frQ&amp;ust=139042437880735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1350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Heart 2"/>
          <p:cNvSpPr/>
          <p:nvPr/>
        </p:nvSpPr>
        <p:spPr>
          <a:xfrm>
            <a:off x="1239253" y="782053"/>
            <a:ext cx="6930189" cy="5498431"/>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dirty="0"/>
          </a:p>
        </p:txBody>
      </p:sp>
      <p:sp>
        <p:nvSpPr>
          <p:cNvPr id="2" name="TextBox 1"/>
          <p:cNvSpPr txBox="1"/>
          <p:nvPr/>
        </p:nvSpPr>
        <p:spPr>
          <a:xfrm>
            <a:off x="2310063" y="1949115"/>
            <a:ext cx="5173579" cy="2300213"/>
          </a:xfrm>
          <a:prstGeom prst="rect">
            <a:avLst/>
          </a:prstGeom>
          <a:noFill/>
        </p:spPr>
        <p:txBody>
          <a:bodyPr wrap="square" rtlCol="0">
            <a:spAutoFit/>
          </a:bodyPr>
          <a:lstStyle/>
          <a:p>
            <a:r>
              <a:rPr lang="en-GB" sz="13800" dirty="0"/>
              <a:t>Cariad</a:t>
            </a:r>
            <a:endParaRPr lang="cy-GB" sz="13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spTree>
    <p:extLst>
      <p:ext uri="{BB962C8B-B14F-4D97-AF65-F5344CB8AC3E}">
        <p14:creationId xmlns:p14="http://schemas.microsoft.com/office/powerpoint/2010/main" val="180339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1" name="TextBox 20"/>
          <p:cNvSpPr txBox="1"/>
          <p:nvPr/>
        </p:nvSpPr>
        <p:spPr>
          <a:xfrm>
            <a:off x="5698678" y="4101927"/>
            <a:ext cx="3392529" cy="1046440"/>
          </a:xfrm>
          <a:prstGeom prst="rect">
            <a:avLst/>
          </a:prstGeom>
          <a:noFill/>
        </p:spPr>
        <p:txBody>
          <a:bodyPr wrap="square" rtlCol="0">
            <a:spAutoFit/>
          </a:bodyPr>
          <a:lstStyle/>
          <a:p>
            <a:pPr algn="ctr"/>
            <a:r>
              <a:rPr lang="en-GB" sz="3100" dirty="0" err="1">
                <a:solidFill>
                  <a:srgbClr val="FFFF00"/>
                </a:solidFill>
              </a:rPr>
              <a:t>Dynion</a:t>
            </a:r>
            <a:r>
              <a:rPr lang="en-GB" sz="3100" dirty="0">
                <a:solidFill>
                  <a:srgbClr val="FFFF00"/>
                </a:solidFill>
              </a:rPr>
              <a:t> - £40</a:t>
            </a:r>
          </a:p>
          <a:p>
            <a:pPr algn="ctr"/>
            <a:r>
              <a:rPr lang="en-GB" sz="3100" dirty="0" err="1">
                <a:solidFill>
                  <a:srgbClr val="FFFF00"/>
                </a:solidFill>
              </a:rPr>
              <a:t>Merched</a:t>
            </a:r>
            <a:r>
              <a:rPr lang="en-GB" sz="3100" dirty="0">
                <a:solidFill>
                  <a:srgbClr val="FFFF00"/>
                </a:solidFill>
              </a:rPr>
              <a:t> - £24.</a:t>
            </a:r>
            <a:endParaRPr lang="cy-GB" sz="3100" dirty="0">
              <a:solidFill>
                <a:srgbClr val="FFFF00"/>
              </a:solidFill>
            </a:endParaRPr>
          </a:p>
        </p:txBody>
      </p:sp>
      <p:sp>
        <p:nvSpPr>
          <p:cNvPr id="20" name="TextBox 19"/>
          <p:cNvSpPr txBox="1"/>
          <p:nvPr/>
        </p:nvSpPr>
        <p:spPr>
          <a:xfrm>
            <a:off x="1938670" y="4140035"/>
            <a:ext cx="3392529" cy="923330"/>
          </a:xfrm>
          <a:prstGeom prst="rect">
            <a:avLst/>
          </a:prstGeom>
          <a:noFill/>
        </p:spPr>
        <p:txBody>
          <a:bodyPr wrap="square" rtlCol="0">
            <a:spAutoFit/>
          </a:bodyPr>
          <a:lstStyle/>
          <a:p>
            <a:pPr algn="ctr"/>
            <a:r>
              <a:rPr lang="en-GB" sz="5400" dirty="0" err="1">
                <a:solidFill>
                  <a:srgbClr val="FFFF00"/>
                </a:solidFill>
              </a:rPr>
              <a:t>Blodau</a:t>
            </a:r>
            <a:endParaRPr lang="cy-GB" sz="5400" dirty="0">
              <a:solidFill>
                <a:srgbClr val="FFFF00"/>
              </a:solidFill>
            </a:endParaRPr>
          </a:p>
        </p:txBody>
      </p:sp>
      <p:sp>
        <p:nvSpPr>
          <p:cNvPr id="19" name="TextBox 18"/>
          <p:cNvSpPr txBox="1"/>
          <p:nvPr/>
        </p:nvSpPr>
        <p:spPr>
          <a:xfrm>
            <a:off x="4007589" y="1088034"/>
            <a:ext cx="3392529" cy="1523494"/>
          </a:xfrm>
          <a:prstGeom prst="rect">
            <a:avLst/>
          </a:prstGeom>
          <a:noFill/>
        </p:spPr>
        <p:txBody>
          <a:bodyPr wrap="square" rtlCol="0">
            <a:spAutoFit/>
          </a:bodyPr>
          <a:lstStyle/>
          <a:p>
            <a:pPr algn="ctr"/>
            <a:r>
              <a:rPr lang="en-GB" sz="3100" dirty="0" err="1">
                <a:solidFill>
                  <a:srgbClr val="FFFF00"/>
                </a:solidFill>
              </a:rPr>
              <a:t>Dydd</a:t>
            </a:r>
            <a:endParaRPr lang="en-GB" sz="3100" dirty="0">
              <a:solidFill>
                <a:srgbClr val="FFFF00"/>
              </a:solidFill>
            </a:endParaRPr>
          </a:p>
          <a:p>
            <a:pPr algn="ctr"/>
            <a:r>
              <a:rPr lang="en-GB" sz="3100" dirty="0" err="1">
                <a:solidFill>
                  <a:srgbClr val="FFFF00"/>
                </a:solidFill>
              </a:rPr>
              <a:t>Santes</a:t>
            </a:r>
            <a:endParaRPr lang="en-GB" sz="3100" dirty="0">
              <a:solidFill>
                <a:srgbClr val="FFFF00"/>
              </a:solidFill>
            </a:endParaRPr>
          </a:p>
          <a:p>
            <a:pPr algn="ctr"/>
            <a:r>
              <a:rPr lang="en-GB" sz="3100" dirty="0" err="1">
                <a:solidFill>
                  <a:srgbClr val="FFFF00"/>
                </a:solidFill>
              </a:rPr>
              <a:t>Dwynwen</a:t>
            </a:r>
            <a:r>
              <a:rPr lang="en-GB" sz="3100" dirty="0">
                <a:solidFill>
                  <a:srgbClr val="FFFF00"/>
                </a:solidFill>
              </a:rPr>
              <a:t>.</a:t>
            </a:r>
            <a:endParaRPr lang="cy-GB" sz="3100" dirty="0">
              <a:solidFill>
                <a:srgbClr val="FFFF00"/>
              </a:solidFill>
            </a:endParaRPr>
          </a:p>
        </p:txBody>
      </p:sp>
      <p:grpSp>
        <p:nvGrpSpPr>
          <p:cNvPr id="15" name="Group 14"/>
          <p:cNvGrpSpPr/>
          <p:nvPr/>
        </p:nvGrpSpPr>
        <p:grpSpPr>
          <a:xfrm>
            <a:off x="4194544" y="206833"/>
            <a:ext cx="3200400" cy="3136604"/>
            <a:chOff x="4194544" y="206833"/>
            <a:chExt cx="3200400" cy="3136604"/>
          </a:xfrm>
        </p:grpSpPr>
        <p:sp>
          <p:nvSpPr>
            <p:cNvPr id="7" name="Heart 6"/>
            <p:cNvSpPr/>
            <p:nvPr/>
          </p:nvSpPr>
          <p:spPr>
            <a:xfrm>
              <a:off x="4194544" y="206833"/>
              <a:ext cx="3200400" cy="313660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1" name="TextBox 10"/>
            <p:cNvSpPr txBox="1"/>
            <p:nvPr/>
          </p:nvSpPr>
          <p:spPr>
            <a:xfrm>
              <a:off x="4752753" y="1126455"/>
              <a:ext cx="2083982" cy="1200329"/>
            </a:xfrm>
            <a:prstGeom prst="rect">
              <a:avLst/>
            </a:prstGeom>
            <a:noFill/>
          </p:spPr>
          <p:txBody>
            <a:bodyPr wrap="square" rtlCol="0">
              <a:spAutoFit/>
            </a:bodyPr>
            <a:lstStyle/>
            <a:p>
              <a:pPr algn="ctr"/>
              <a:r>
                <a:rPr lang="en-GB" sz="3600" dirty="0" err="1"/>
                <a:t>Ionawr</a:t>
              </a:r>
              <a:r>
                <a:rPr lang="en-GB" sz="3600" dirty="0"/>
                <a:t> 25ain</a:t>
              </a:r>
              <a:endParaRPr lang="cy-GB" sz="3600" dirty="0"/>
            </a:p>
          </p:txBody>
        </p:sp>
      </p:grpSp>
      <p:sp>
        <p:nvSpPr>
          <p:cNvPr id="18" name="TextBox 17"/>
          <p:cNvSpPr txBox="1"/>
          <p:nvPr/>
        </p:nvSpPr>
        <p:spPr>
          <a:xfrm>
            <a:off x="56851" y="922508"/>
            <a:ext cx="3392529" cy="1077218"/>
          </a:xfrm>
          <a:prstGeom prst="rect">
            <a:avLst/>
          </a:prstGeom>
          <a:noFill/>
        </p:spPr>
        <p:txBody>
          <a:bodyPr wrap="square" rtlCol="0">
            <a:spAutoFit/>
          </a:bodyPr>
          <a:lstStyle/>
          <a:p>
            <a:pPr algn="ctr"/>
            <a:r>
              <a:rPr lang="en-GB" sz="3100" dirty="0" err="1">
                <a:solidFill>
                  <a:srgbClr val="FFFF00"/>
                </a:solidFill>
              </a:rPr>
              <a:t>Dydd</a:t>
            </a:r>
            <a:r>
              <a:rPr lang="en-GB" sz="3100" dirty="0">
                <a:solidFill>
                  <a:srgbClr val="FFFF00"/>
                </a:solidFill>
              </a:rPr>
              <a:t> Sant </a:t>
            </a:r>
            <a:r>
              <a:rPr lang="en-GB" sz="3100" dirty="0" err="1">
                <a:solidFill>
                  <a:srgbClr val="FFFF00"/>
                </a:solidFill>
              </a:rPr>
              <a:t>Folant</a:t>
            </a:r>
            <a:endParaRPr lang="en-GB" sz="3100" dirty="0">
              <a:solidFill>
                <a:srgbClr val="FFFF00"/>
              </a:solidFill>
            </a:endParaRPr>
          </a:p>
          <a:p>
            <a:pPr algn="ctr"/>
            <a:r>
              <a:rPr lang="en-GB" sz="3100" dirty="0">
                <a:solidFill>
                  <a:srgbClr val="FFFF00"/>
                </a:solidFill>
              </a:rPr>
              <a:t>St. Valentine’s Day.</a:t>
            </a:r>
            <a:endParaRPr lang="cy-GB" sz="3100" dirty="0">
              <a:solidFill>
                <a:srgbClr val="FFFF00"/>
              </a:solidFill>
            </a:endParaRPr>
          </a:p>
        </p:txBody>
      </p:sp>
      <p:grpSp>
        <p:nvGrpSpPr>
          <p:cNvPr id="14" name="Group 13"/>
          <p:cNvGrpSpPr/>
          <p:nvPr/>
        </p:nvGrpSpPr>
        <p:grpSpPr>
          <a:xfrm>
            <a:off x="146341" y="359232"/>
            <a:ext cx="3200400" cy="3136604"/>
            <a:chOff x="146341" y="359232"/>
            <a:chExt cx="3200400" cy="3136604"/>
          </a:xfrm>
        </p:grpSpPr>
        <p:sp>
          <p:nvSpPr>
            <p:cNvPr id="6" name="Heart 5"/>
            <p:cNvSpPr/>
            <p:nvPr/>
          </p:nvSpPr>
          <p:spPr>
            <a:xfrm>
              <a:off x="146341" y="359232"/>
              <a:ext cx="3200400" cy="313660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solidFill>
                  <a:srgbClr val="FF0000"/>
                </a:solidFill>
              </a:endParaRPr>
            </a:p>
          </p:txBody>
        </p:sp>
        <p:sp>
          <p:nvSpPr>
            <p:cNvPr id="10" name="TextBox 9"/>
            <p:cNvSpPr txBox="1"/>
            <p:nvPr/>
          </p:nvSpPr>
          <p:spPr>
            <a:xfrm>
              <a:off x="704550" y="1174970"/>
              <a:ext cx="2083982" cy="1200329"/>
            </a:xfrm>
            <a:prstGeom prst="rect">
              <a:avLst/>
            </a:prstGeom>
            <a:noFill/>
          </p:spPr>
          <p:txBody>
            <a:bodyPr wrap="square" rtlCol="0">
              <a:spAutoFit/>
            </a:bodyPr>
            <a:lstStyle/>
            <a:p>
              <a:pPr algn="ctr"/>
              <a:r>
                <a:rPr lang="en-GB" sz="3600" dirty="0" err="1"/>
                <a:t>Chwefror</a:t>
              </a:r>
              <a:r>
                <a:rPr lang="en-GB" sz="3600" dirty="0"/>
                <a:t> 14eg</a:t>
              </a:r>
              <a:endParaRPr lang="cy-GB" sz="3600" dirty="0"/>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grpSp>
        <p:nvGrpSpPr>
          <p:cNvPr id="17" name="Group 16"/>
          <p:cNvGrpSpPr/>
          <p:nvPr/>
        </p:nvGrpSpPr>
        <p:grpSpPr>
          <a:xfrm>
            <a:off x="5794744" y="3370018"/>
            <a:ext cx="3200400" cy="3136604"/>
            <a:chOff x="5794744" y="3370018"/>
            <a:chExt cx="3200400" cy="3136604"/>
          </a:xfrm>
        </p:grpSpPr>
        <p:sp>
          <p:nvSpPr>
            <p:cNvPr id="9" name="Heart 8"/>
            <p:cNvSpPr/>
            <p:nvPr/>
          </p:nvSpPr>
          <p:spPr>
            <a:xfrm>
              <a:off x="5794744" y="3370018"/>
              <a:ext cx="3200400" cy="313660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2" name="TextBox 11"/>
            <p:cNvSpPr txBox="1"/>
            <p:nvPr/>
          </p:nvSpPr>
          <p:spPr>
            <a:xfrm>
              <a:off x="6117265" y="4019541"/>
              <a:ext cx="2555357" cy="1569660"/>
            </a:xfrm>
            <a:prstGeom prst="rect">
              <a:avLst/>
            </a:prstGeom>
            <a:noFill/>
          </p:spPr>
          <p:txBody>
            <a:bodyPr wrap="square" rtlCol="0">
              <a:spAutoFit/>
            </a:bodyPr>
            <a:lstStyle/>
            <a:p>
              <a:pPr algn="ctr"/>
              <a:r>
                <a:rPr lang="en-GB" sz="3200" dirty="0"/>
                <a:t>Faint o </a:t>
              </a:r>
              <a:r>
                <a:rPr lang="en-GB" sz="3200" dirty="0" err="1"/>
                <a:t>arian</a:t>
              </a:r>
              <a:r>
                <a:rPr lang="en-GB" sz="3200" dirty="0"/>
                <a:t> mae </a:t>
              </a:r>
              <a:r>
                <a:rPr lang="en-GB" sz="3200" dirty="0" err="1"/>
                <a:t>pobl</a:t>
              </a:r>
              <a:r>
                <a:rPr lang="en-GB" sz="3200" dirty="0"/>
                <a:t> yn </a:t>
              </a:r>
              <a:r>
                <a:rPr lang="en-GB" sz="3200" dirty="0" err="1"/>
                <a:t>wario</a:t>
              </a:r>
              <a:r>
                <a:rPr lang="en-GB" sz="3200" dirty="0"/>
                <a:t>?</a:t>
              </a:r>
              <a:endParaRPr lang="cy-GB" sz="3200" dirty="0"/>
            </a:p>
          </p:txBody>
        </p:sp>
      </p:grpSp>
      <p:grpSp>
        <p:nvGrpSpPr>
          <p:cNvPr id="16" name="Group 15"/>
          <p:cNvGrpSpPr/>
          <p:nvPr/>
        </p:nvGrpSpPr>
        <p:grpSpPr>
          <a:xfrm>
            <a:off x="1938670" y="3343437"/>
            <a:ext cx="3200400" cy="3136604"/>
            <a:chOff x="1938670" y="3343437"/>
            <a:chExt cx="3200400" cy="3136604"/>
          </a:xfrm>
        </p:grpSpPr>
        <p:sp>
          <p:nvSpPr>
            <p:cNvPr id="8" name="Heart 7"/>
            <p:cNvSpPr/>
            <p:nvPr/>
          </p:nvSpPr>
          <p:spPr>
            <a:xfrm>
              <a:off x="1938670" y="3343437"/>
              <a:ext cx="3200400" cy="313660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3" name="TextBox 12"/>
            <p:cNvSpPr txBox="1"/>
            <p:nvPr/>
          </p:nvSpPr>
          <p:spPr>
            <a:xfrm>
              <a:off x="2094615" y="4136502"/>
              <a:ext cx="2709530" cy="1138773"/>
            </a:xfrm>
            <a:prstGeom prst="rect">
              <a:avLst/>
            </a:prstGeom>
            <a:noFill/>
          </p:spPr>
          <p:txBody>
            <a:bodyPr wrap="square" rtlCol="0">
              <a:spAutoFit/>
            </a:bodyPr>
            <a:lstStyle/>
            <a:p>
              <a:pPr algn="ctr"/>
              <a:r>
                <a:rPr lang="en-GB" sz="3400" dirty="0" err="1"/>
                <a:t>Rhodd</a:t>
              </a:r>
              <a:r>
                <a:rPr lang="en-GB" sz="3400" dirty="0"/>
                <a:t> </a:t>
              </a:r>
              <a:r>
                <a:rPr lang="en-GB" sz="3400" dirty="0" err="1"/>
                <a:t>mwyaf</a:t>
              </a:r>
              <a:r>
                <a:rPr lang="en-GB" sz="3400" dirty="0"/>
                <a:t> </a:t>
              </a:r>
              <a:r>
                <a:rPr lang="en-GB" sz="3400" dirty="0" err="1"/>
                <a:t>poblogaidd</a:t>
              </a:r>
              <a:r>
                <a:rPr lang="en-GB" sz="3400" dirty="0"/>
                <a:t>?</a:t>
              </a:r>
              <a:endParaRPr lang="cy-GB" sz="3400" dirty="0"/>
            </a:p>
          </p:txBody>
        </p:sp>
      </p:grpSp>
    </p:spTree>
    <p:extLst>
      <p:ext uri="{BB962C8B-B14F-4D97-AF65-F5344CB8AC3E}">
        <p14:creationId xmlns:p14="http://schemas.microsoft.com/office/powerpoint/2010/main" val="379397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8585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484632" eaLnBrk="1" fontAlgn="auto" hangingPunct="1">
              <a:spcAft>
                <a:spcPts val="0"/>
              </a:spcAft>
              <a:defRPr/>
            </a:pPr>
            <a:r>
              <a:rPr lang="cy-GB" sz="7200" dirty="0">
                <a:solidFill>
                  <a:schemeClr val="accent1">
                    <a:tint val="83000"/>
                    <a:satMod val="150000"/>
                  </a:schemeClr>
                </a:solidFill>
              </a:rPr>
              <a:t>Cofio’r Holocost</a:t>
            </a:r>
          </a:p>
        </p:txBody>
      </p:sp>
      <p:sp>
        <p:nvSpPr>
          <p:cNvPr id="3" name="Subtitle 2"/>
          <p:cNvSpPr>
            <a:spLocks noGrp="1"/>
          </p:cNvSpPr>
          <p:nvPr>
            <p:ph type="subTitle" idx="1"/>
          </p:nvPr>
        </p:nvSpPr>
        <p:spPr>
          <a:ln>
            <a:miter lim="800000"/>
            <a:headEnd/>
            <a:tailEnd/>
          </a:ln>
        </p:spPr>
        <p:txBody>
          <a:bodyPr>
            <a:normAutofit/>
          </a:bodyPr>
          <a:lstStyle/>
          <a:p>
            <a:pPr eaLnBrk="1" fontAlgn="auto" hangingPunct="1">
              <a:spcAft>
                <a:spcPts val="0"/>
              </a:spcAft>
              <a:buFont typeface="Wingdings 2"/>
              <a:buNone/>
              <a:defRPr/>
            </a:pPr>
            <a:r>
              <a:rPr lang="cy-GB" sz="4800" dirty="0">
                <a:solidFill>
                  <a:srgbClr val="FFC000"/>
                </a:solidFill>
              </a:rPr>
              <a:t>Hanes </a:t>
            </a:r>
            <a:r>
              <a:rPr lang="cy-GB" sz="4800" dirty="0" err="1">
                <a:solidFill>
                  <a:srgbClr val="FFC000"/>
                </a:solidFill>
              </a:rPr>
              <a:t>Andr</a:t>
            </a:r>
            <a:r>
              <a:rPr lang="cy-GB" sz="4800" dirty="0" err="1">
                <a:solidFill>
                  <a:srgbClr val="FFC000"/>
                </a:solidFill>
                <a:latin typeface="Calibri"/>
              </a:rPr>
              <a:t>é</a:t>
            </a:r>
            <a:r>
              <a:rPr lang="cy-GB" sz="4800" dirty="0">
                <a:solidFill>
                  <a:srgbClr val="FFC000"/>
                </a:solidFill>
              </a:rPr>
              <a:t> </a:t>
            </a:r>
            <a:r>
              <a:rPr lang="cy-GB" sz="4800" dirty="0" err="1">
                <a:solidFill>
                  <a:srgbClr val="FFC000"/>
                </a:solidFill>
              </a:rPr>
              <a:t>Trocmé</a:t>
            </a:r>
            <a:endParaRPr lang="cy-GB" sz="4800" dirty="0">
              <a:solidFill>
                <a:srgbClr val="FFC000"/>
              </a:solidFill>
            </a:endParaRPr>
          </a:p>
        </p:txBody>
      </p:sp>
    </p:spTree>
    <p:extLst>
      <p:ext uri="{BB962C8B-B14F-4D97-AF65-F5344CB8AC3E}">
        <p14:creationId xmlns:p14="http://schemas.microsoft.com/office/powerpoint/2010/main" val="349700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gda and André Trocmé &#10;"/>
          <p:cNvPicPr>
            <a:picLocks noChangeAspect="1" noChangeArrowheads="1"/>
          </p:cNvPicPr>
          <p:nvPr/>
        </p:nvPicPr>
        <p:blipFill>
          <a:blip r:embed="rId3">
            <a:extLst>
              <a:ext uri="{28A0092B-C50C-407E-A947-70E740481C1C}">
                <a14:useLocalDpi xmlns:a14="http://schemas.microsoft.com/office/drawing/2010/main" val="0"/>
              </a:ext>
            </a:extLst>
          </a:blip>
          <a:srcRect l="12477" t="14679" r="25911"/>
          <a:stretch>
            <a:fillRect/>
          </a:stretch>
        </p:blipFill>
        <p:spPr bwMode="auto">
          <a:xfrm>
            <a:off x="0" y="0"/>
            <a:ext cx="26638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l="38681" t="22606" r="18794" b="23500"/>
          <a:stretch>
            <a:fillRect/>
          </a:stretch>
        </p:blipFill>
        <p:spPr bwMode="auto">
          <a:xfrm>
            <a:off x="3924300" y="1601788"/>
            <a:ext cx="51847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8"/>
          <p:cNvSpPr txBox="1">
            <a:spLocks noChangeArrowheads="1"/>
          </p:cNvSpPr>
          <p:nvPr/>
        </p:nvSpPr>
        <p:spPr bwMode="auto">
          <a:xfrm>
            <a:off x="5795963" y="3644900"/>
            <a:ext cx="10795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y-GB" altLang="cy-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Ffrainc</a:t>
            </a:r>
          </a:p>
        </p:txBody>
      </p:sp>
      <p:sp>
        <p:nvSpPr>
          <p:cNvPr id="9221" name="TextBox 9"/>
          <p:cNvSpPr txBox="1">
            <a:spLocks noChangeArrowheads="1"/>
          </p:cNvSpPr>
          <p:nvPr/>
        </p:nvSpPr>
        <p:spPr bwMode="auto">
          <a:xfrm>
            <a:off x="5948363" y="2133600"/>
            <a:ext cx="1079500"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y-GB" altLang="cy-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Paris</a:t>
            </a:r>
          </a:p>
        </p:txBody>
      </p:sp>
      <p:sp>
        <p:nvSpPr>
          <p:cNvPr id="11" name="5-Point Star 10"/>
          <p:cNvSpPr/>
          <p:nvPr/>
        </p:nvSpPr>
        <p:spPr>
          <a:xfrm>
            <a:off x="6875463" y="4292600"/>
            <a:ext cx="576262" cy="5762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y-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223" name="TextBox 11"/>
          <p:cNvSpPr txBox="1">
            <a:spLocks noChangeArrowheads="1"/>
          </p:cNvSpPr>
          <p:nvPr/>
        </p:nvSpPr>
        <p:spPr bwMode="auto">
          <a:xfrm>
            <a:off x="8064500" y="3500438"/>
            <a:ext cx="10795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y-GB" altLang="cy-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Swistir</a:t>
            </a:r>
          </a:p>
        </p:txBody>
      </p:sp>
      <p:sp>
        <p:nvSpPr>
          <p:cNvPr id="13" name="5-Point Star 12"/>
          <p:cNvSpPr/>
          <p:nvPr/>
        </p:nvSpPr>
        <p:spPr>
          <a:xfrm>
            <a:off x="1979613" y="4581525"/>
            <a:ext cx="576262" cy="5032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y-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225" name="TextBox 13"/>
          <p:cNvSpPr txBox="1">
            <a:spLocks noChangeArrowheads="1"/>
          </p:cNvSpPr>
          <p:nvPr/>
        </p:nvSpPr>
        <p:spPr bwMode="auto">
          <a:xfrm>
            <a:off x="144463" y="4914900"/>
            <a:ext cx="3779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y-GB" altLang="cy-GB" sz="3600" b="1"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Pentref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y-GB" altLang="cy-GB" sz="3600" b="1"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Le Chambon – sur-Lignon</a:t>
            </a:r>
          </a:p>
        </p:txBody>
      </p:sp>
      <p:sp>
        <p:nvSpPr>
          <p:cNvPr id="9226" name="Rectangle 14"/>
          <p:cNvSpPr>
            <a:spLocks noChangeArrowheads="1"/>
          </p:cNvSpPr>
          <p:nvPr/>
        </p:nvSpPr>
        <p:spPr bwMode="auto">
          <a:xfrm>
            <a:off x="2627313" y="115888"/>
            <a:ext cx="6503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y-GB" altLang="cy-GB" sz="4000" b="1"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André  a Magda Trocmé </a:t>
            </a:r>
          </a:p>
        </p:txBody>
      </p:sp>
    </p:spTree>
    <p:extLst>
      <p:ext uri="{BB962C8B-B14F-4D97-AF65-F5344CB8AC3E}">
        <p14:creationId xmlns:p14="http://schemas.microsoft.com/office/powerpoint/2010/main" val="343055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e Chambon-sur-Lig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04813"/>
            <a:ext cx="70485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3"/>
          <p:cNvSpPr txBox="1">
            <a:spLocks noChangeArrowheads="1"/>
          </p:cNvSpPr>
          <p:nvPr/>
        </p:nvSpPr>
        <p:spPr bwMode="auto">
          <a:xfrm>
            <a:off x="504825" y="5519738"/>
            <a:ext cx="7883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y-GB" altLang="cy-GB" sz="3600" b="1"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Pentref </a:t>
            </a:r>
            <a:r>
              <a:rPr kumimoji="0" lang="cy-GB" altLang="cy-GB" sz="3600" b="1" i="1"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Le Chambon - sur - Lignon</a:t>
            </a:r>
          </a:p>
        </p:txBody>
      </p:sp>
    </p:spTree>
    <p:extLst>
      <p:ext uri="{BB962C8B-B14F-4D97-AF65-F5344CB8AC3E}">
        <p14:creationId xmlns:p14="http://schemas.microsoft.com/office/powerpoint/2010/main" val="129287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250825" y="549275"/>
            <a:ext cx="813752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y-GB" altLang="cy-GB" sz="6600" b="0" i="1"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Rwyt i garu dy gymydog fel rwyt ti'n dy garu dy hun.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y-GB" altLang="cy-GB" sz="6600" b="0" i="1"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y-GB" altLang="cy-GB" sz="6600" b="0" i="1"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(Marc 12:31)</a:t>
            </a:r>
            <a:endParaRPr kumimoji="0" lang="en-GB" altLang="cy-GB" sz="6600" b="0"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y-GB" altLang="cy-GB" sz="6600" b="0"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486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ttp://upload.wikimedia.org/wikipedia/commons/3/39/Flag_Map_of_Nazi_Occupied_Europ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77788"/>
            <a:ext cx="6791325"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6"/>
          <p:cNvSpPr txBox="1">
            <a:spLocks noChangeArrowheads="1"/>
          </p:cNvSpPr>
          <p:nvPr/>
        </p:nvSpPr>
        <p:spPr bwMode="auto">
          <a:xfrm>
            <a:off x="4895850" y="0"/>
            <a:ext cx="4248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y-GB" altLang="cy-GB" sz="3600" b="1"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Ewrop dan reolaeth y Natsïaid.</a:t>
            </a:r>
          </a:p>
        </p:txBody>
      </p:sp>
    </p:spTree>
    <p:extLst>
      <p:ext uri="{BB962C8B-B14F-4D97-AF65-F5344CB8AC3E}">
        <p14:creationId xmlns:p14="http://schemas.microsoft.com/office/powerpoint/2010/main" val="154758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6"/>
          <p:cNvSpPr txBox="1">
            <a:spLocks noChangeArrowheads="1"/>
          </p:cNvSpPr>
          <p:nvPr/>
        </p:nvSpPr>
        <p:spPr bwMode="auto">
          <a:xfrm>
            <a:off x="4620078" y="478971"/>
            <a:ext cx="4248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y-GB" altLang="cy-GB" sz="36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Arial" panose="020B0604020202020204" pitchFamily="34" charset="0"/>
              </a:rPr>
              <a:t>Coeden yn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cy-GB" altLang="cy-GB" sz="3600" b="1"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Arial" panose="020B0604020202020204" pitchFamily="34" charset="0"/>
              </a:rPr>
              <a:t>Yad</a:t>
            </a:r>
            <a:r>
              <a:rPr kumimoji="0" lang="cy-GB" altLang="cy-GB" sz="36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Arial" panose="020B0604020202020204" pitchFamily="34" charset="0"/>
              </a:rPr>
              <a:t> </a:t>
            </a:r>
            <a:r>
              <a:rPr kumimoji="0" lang="cy-GB" altLang="cy-GB" sz="3600" b="1"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Arial" panose="020B0604020202020204" pitchFamily="34" charset="0"/>
              </a:rPr>
              <a:t>Vashe</a:t>
            </a:r>
            <a:r>
              <a:rPr lang="cy-GB" altLang="cy-GB" sz="3600" b="1" dirty="0">
                <a:solidFill>
                  <a:srgbClr val="FFC000"/>
                </a:solidFill>
                <a:latin typeface="Century Gothic" panose="020B0502020202020204" pitchFamily="34" charset="0"/>
              </a:rPr>
              <a:t>m</a:t>
            </a:r>
            <a:r>
              <a:rPr kumimoji="0" lang="cy-GB" altLang="cy-GB" sz="36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Arial" panose="020B0604020202020204" pitchFamily="34" charset="0"/>
              </a:rPr>
              <a:t>.</a:t>
            </a:r>
          </a:p>
        </p:txBody>
      </p:sp>
      <p:pic>
        <p:nvPicPr>
          <p:cNvPr id="2050" name="Picture 2" descr="File:Andre and magda trocme 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7" y="109462"/>
            <a:ext cx="5028292" cy="67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5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gda Trocmé and survivors, with their wartime photos are inserted at the top of the phot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468313"/>
            <a:ext cx="69246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107950" y="5373688"/>
            <a:ext cx="86709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y-GB" altLang="cy-GB" sz="4000" b="1"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Magda Trocmé a rhai o’r Iddewon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y-GB" altLang="cy-GB" sz="4000" b="1"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 a achubwyd. </a:t>
            </a:r>
          </a:p>
        </p:txBody>
      </p:sp>
    </p:spTree>
    <p:extLst>
      <p:ext uri="{BB962C8B-B14F-4D97-AF65-F5344CB8AC3E}">
        <p14:creationId xmlns:p14="http://schemas.microsoft.com/office/powerpoint/2010/main" val="269633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sp>
        <p:nvSpPr>
          <p:cNvPr id="5" name="TextBox 4"/>
          <p:cNvSpPr txBox="1"/>
          <p:nvPr/>
        </p:nvSpPr>
        <p:spPr>
          <a:xfrm>
            <a:off x="146341" y="212651"/>
            <a:ext cx="8742478" cy="6247864"/>
          </a:xfrm>
          <a:prstGeom prst="rect">
            <a:avLst/>
          </a:prstGeom>
          <a:noFill/>
        </p:spPr>
        <p:txBody>
          <a:bodyPr wrap="square" rtlCol="0">
            <a:spAutoFit/>
          </a:bodyPr>
          <a:lstStyle/>
          <a:p>
            <a:r>
              <a:rPr lang="cy-GB" sz="4000" b="1" dirty="0">
                <a:solidFill>
                  <a:srgbClr val="FFFF00"/>
                </a:solidFill>
                <a:latin typeface="Arial" panose="020B0604020202020204" pitchFamily="34" charset="0"/>
                <a:cs typeface="Arial" panose="020B0604020202020204" pitchFamily="34" charset="0"/>
              </a:rPr>
              <a:t>Darlleniad: 1 Ioan 4: 7-21</a:t>
            </a:r>
            <a:endParaRPr lang="cy-GB" sz="4000" dirty="0">
              <a:solidFill>
                <a:srgbClr val="FFFF00"/>
              </a:solidFill>
              <a:latin typeface="Arial" panose="020B0604020202020204" pitchFamily="34" charset="0"/>
              <a:cs typeface="Arial" panose="020B0604020202020204" pitchFamily="34" charset="0"/>
            </a:endParaRPr>
          </a:p>
          <a:p>
            <a:r>
              <a:rPr lang="cy-GB" sz="4000" b="1" dirty="0">
                <a:latin typeface="Arial" panose="020B0604020202020204" pitchFamily="34" charset="0"/>
                <a:cs typeface="Arial" panose="020B0604020202020204" pitchFamily="34" charset="0"/>
              </a:rPr>
              <a:t> </a:t>
            </a:r>
            <a:endParaRPr lang="cy-GB" sz="4000" dirty="0">
              <a:latin typeface="Arial" panose="020B0604020202020204" pitchFamily="34" charset="0"/>
              <a:cs typeface="Arial" panose="020B0604020202020204" pitchFamily="34" charset="0"/>
            </a:endParaRPr>
          </a:p>
          <a:p>
            <a:r>
              <a:rPr lang="en-GB" sz="4000" b="1" dirty="0">
                <a:solidFill>
                  <a:srgbClr val="FFFF00"/>
                </a:solidFill>
                <a:latin typeface="Arial" panose="020B0604020202020204" pitchFamily="34" charset="0"/>
                <a:cs typeface="Arial" panose="020B0604020202020204" pitchFamily="34" charset="0"/>
              </a:rPr>
              <a:t>Cariad </a:t>
            </a:r>
            <a:r>
              <a:rPr lang="en-GB" sz="4000" b="1" dirty="0" err="1">
                <a:solidFill>
                  <a:srgbClr val="FFFF00"/>
                </a:solidFill>
                <a:latin typeface="Arial" panose="020B0604020202020204" pitchFamily="34" charset="0"/>
                <a:cs typeface="Arial" panose="020B0604020202020204" pitchFamily="34" charset="0"/>
              </a:rPr>
              <a:t>Duw</a:t>
            </a:r>
            <a:r>
              <a:rPr lang="en-GB" sz="4000" b="1" dirty="0">
                <a:solidFill>
                  <a:srgbClr val="FFFF00"/>
                </a:solidFill>
                <a:latin typeface="Arial" panose="020B0604020202020204" pitchFamily="34" charset="0"/>
                <a:cs typeface="Arial" panose="020B0604020202020204" pitchFamily="34" charset="0"/>
              </a:rPr>
              <a:t> </a:t>
            </a:r>
            <a:r>
              <a:rPr lang="en-GB" sz="4000" b="1" dirty="0" err="1">
                <a:solidFill>
                  <a:srgbClr val="FFFF00"/>
                </a:solidFill>
                <a:latin typeface="Arial" panose="020B0604020202020204" pitchFamily="34" charset="0"/>
                <a:cs typeface="Arial" panose="020B0604020202020204" pitchFamily="34" charset="0"/>
              </a:rPr>
              <a:t>a'n</a:t>
            </a:r>
            <a:r>
              <a:rPr lang="en-GB" sz="4000" b="1" dirty="0">
                <a:solidFill>
                  <a:srgbClr val="FFFF00"/>
                </a:solidFill>
                <a:latin typeface="Arial" panose="020B0604020202020204" pitchFamily="34" charset="0"/>
                <a:cs typeface="Arial" panose="020B0604020202020204" pitchFamily="34" charset="0"/>
              </a:rPr>
              <a:t> cariad </a:t>
            </a:r>
            <a:r>
              <a:rPr lang="en-GB" sz="4000" b="1" dirty="0" err="1">
                <a:solidFill>
                  <a:srgbClr val="FFFF00"/>
                </a:solidFill>
                <a:latin typeface="Arial" panose="020B0604020202020204" pitchFamily="34" charset="0"/>
                <a:cs typeface="Arial" panose="020B0604020202020204" pitchFamily="34" charset="0"/>
              </a:rPr>
              <a:t>ni</a:t>
            </a:r>
            <a:endParaRPr lang="cy-GB" sz="4000" dirty="0">
              <a:solidFill>
                <a:srgbClr val="FFFF00"/>
              </a:solidFill>
              <a:latin typeface="Arial" panose="020B0604020202020204" pitchFamily="34" charset="0"/>
              <a:cs typeface="Arial" panose="020B0604020202020204" pitchFamily="34" charset="0"/>
            </a:endParaRPr>
          </a:p>
          <a:p>
            <a:r>
              <a:rPr lang="en-GB" sz="4000" baseline="30000" dirty="0">
                <a:solidFill>
                  <a:srgbClr val="FFFF00"/>
                </a:solidFill>
                <a:latin typeface="Arial" panose="020B0604020202020204" pitchFamily="34" charset="0"/>
                <a:cs typeface="Arial" panose="020B0604020202020204" pitchFamily="34" charset="0"/>
              </a:rPr>
              <a:t>7</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Ffrindiau</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annwyl</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gadewch</a:t>
            </a:r>
            <a:r>
              <a:rPr lang="en-GB" sz="4000" i="1" dirty="0">
                <a:latin typeface="Arial" panose="020B0604020202020204" pitchFamily="34" charset="0"/>
                <a:cs typeface="Arial" panose="020B0604020202020204" pitchFamily="34" charset="0"/>
              </a:rPr>
              <a:t> i </a:t>
            </a:r>
            <a:r>
              <a:rPr lang="en-GB" sz="4000" i="1" dirty="0" err="1">
                <a:latin typeface="Arial" panose="020B0604020202020204" pitchFamily="34" charset="0"/>
                <a:cs typeface="Arial" panose="020B0604020202020204" pitchFamily="34" charset="0"/>
              </a:rPr>
              <a:t>ni</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garu'n</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gilydd</a:t>
            </a:r>
            <a:r>
              <a:rPr lang="en-GB" sz="4000" i="1" dirty="0">
                <a:latin typeface="Arial" panose="020B0604020202020204" pitchFamily="34" charset="0"/>
                <a:cs typeface="Arial" panose="020B0604020202020204" pitchFamily="34" charset="0"/>
              </a:rPr>
              <a:t>, am </a:t>
            </a:r>
            <a:r>
              <a:rPr lang="en-GB" sz="4000" i="1" dirty="0" err="1">
                <a:latin typeface="Arial" panose="020B0604020202020204" pitchFamily="34" charset="0"/>
                <a:cs typeface="Arial" panose="020B0604020202020204" pitchFamily="34" charset="0"/>
              </a:rPr>
              <a:t>fod</a:t>
            </a:r>
            <a:r>
              <a:rPr lang="en-GB" sz="4000" i="1" dirty="0">
                <a:latin typeface="Arial" panose="020B0604020202020204" pitchFamily="34" charset="0"/>
                <a:cs typeface="Arial" panose="020B0604020202020204" pitchFamily="34" charset="0"/>
              </a:rPr>
              <a:t> cariad yn </a:t>
            </a:r>
            <a:r>
              <a:rPr lang="en-GB" sz="4000" i="1" dirty="0" err="1">
                <a:latin typeface="Arial" panose="020B0604020202020204" pitchFamily="34" charset="0"/>
                <a:cs typeface="Arial" panose="020B0604020202020204" pitchFamily="34" charset="0"/>
              </a:rPr>
              <a:t>dod</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oddi</a:t>
            </a:r>
            <a:r>
              <a:rPr lang="en-GB" sz="4000" i="1" dirty="0">
                <a:latin typeface="Arial" panose="020B0604020202020204" pitchFamily="34" charset="0"/>
                <a:cs typeface="Arial" panose="020B0604020202020204" pitchFamily="34" charset="0"/>
              </a:rPr>
              <a:t> wrth </a:t>
            </a:r>
            <a:r>
              <a:rPr lang="en-GB" sz="4000" i="1" dirty="0" err="1">
                <a:latin typeface="Arial" panose="020B0604020202020204" pitchFamily="34" charset="0"/>
                <a:cs typeface="Arial" panose="020B0604020202020204" pitchFamily="34" charset="0"/>
              </a:rPr>
              <a:t>Dduw</a:t>
            </a:r>
            <a:r>
              <a:rPr lang="en-GB" sz="4000" i="1" dirty="0">
                <a:latin typeface="Arial" panose="020B0604020202020204" pitchFamily="34" charset="0"/>
                <a:cs typeface="Arial" panose="020B0604020202020204" pitchFamily="34" charset="0"/>
              </a:rPr>
              <a:t>. Mae </a:t>
            </a:r>
            <a:r>
              <a:rPr lang="en-GB" sz="4000" i="1" dirty="0" err="1">
                <a:latin typeface="Arial" panose="020B0604020202020204" pitchFamily="34" charset="0"/>
                <a:cs typeface="Arial" panose="020B0604020202020204" pitchFamily="34" charset="0"/>
              </a:rPr>
              <a:t>pawb</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sy'n</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caru</a:t>
            </a:r>
            <a:r>
              <a:rPr lang="en-GB" sz="4000" i="1" dirty="0">
                <a:latin typeface="Arial" panose="020B0604020202020204" pitchFamily="34" charset="0"/>
                <a:cs typeface="Arial" panose="020B0604020202020204" pitchFamily="34" charset="0"/>
              </a:rPr>
              <a:t> fel </a:t>
            </a:r>
            <a:r>
              <a:rPr lang="en-GB" sz="4000" i="1" dirty="0" err="1">
                <a:latin typeface="Arial" panose="020B0604020202020204" pitchFamily="34" charset="0"/>
                <a:cs typeface="Arial" panose="020B0604020202020204" pitchFamily="34" charset="0"/>
              </a:rPr>
              <a:t>hyn</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wedi'i</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eni'n</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blentyn</a:t>
            </a:r>
            <a:r>
              <a:rPr lang="en-GB" sz="4000" i="1" dirty="0">
                <a:latin typeface="Arial" panose="020B0604020202020204" pitchFamily="34" charset="0"/>
                <a:cs typeface="Arial" panose="020B0604020202020204" pitchFamily="34" charset="0"/>
              </a:rPr>
              <a:t> i </a:t>
            </a:r>
            <a:r>
              <a:rPr lang="en-GB" sz="4000" i="1" dirty="0" err="1">
                <a:latin typeface="Arial" panose="020B0604020202020204" pitchFamily="34" charset="0"/>
                <a:cs typeface="Arial" panose="020B0604020202020204" pitchFamily="34" charset="0"/>
              </a:rPr>
              <a:t>Dduw</a:t>
            </a:r>
            <a:r>
              <a:rPr lang="en-GB" sz="4000" i="1" dirty="0">
                <a:latin typeface="Arial" panose="020B0604020202020204" pitchFamily="34" charset="0"/>
                <a:cs typeface="Arial" panose="020B0604020202020204" pitchFamily="34" charset="0"/>
              </a:rPr>
              <a:t> ac yn </a:t>
            </a:r>
            <a:r>
              <a:rPr lang="en-GB" sz="4000" i="1" dirty="0" err="1">
                <a:latin typeface="Arial" panose="020B0604020202020204" pitchFamily="34" charset="0"/>
                <a:cs typeface="Arial" panose="020B0604020202020204" pitchFamily="34" charset="0"/>
              </a:rPr>
              <a:t>nabod</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Duw</a:t>
            </a:r>
            <a:r>
              <a:rPr lang="en-GB" sz="4000" i="1" dirty="0">
                <a:latin typeface="Arial" panose="020B0604020202020204" pitchFamily="34" charset="0"/>
                <a:cs typeface="Arial" panose="020B0604020202020204" pitchFamily="34" charset="0"/>
              </a:rPr>
              <a:t>. </a:t>
            </a:r>
          </a:p>
          <a:p>
            <a:r>
              <a:rPr lang="cy-GB" sz="4000" i="1" baseline="30000" dirty="0">
                <a:solidFill>
                  <a:srgbClr val="FFFF00"/>
                </a:solidFill>
                <a:latin typeface="Arial" panose="020B0604020202020204" pitchFamily="34" charset="0"/>
                <a:cs typeface="Arial" panose="020B0604020202020204" pitchFamily="34" charset="0"/>
              </a:rPr>
              <a:t>8</a:t>
            </a:r>
            <a:r>
              <a:rPr lang="cy-GB" sz="4000" i="1" dirty="0">
                <a:latin typeface="Arial" panose="020B0604020202020204" pitchFamily="34" charset="0"/>
                <a:cs typeface="Arial" panose="020B0604020202020204" pitchFamily="34" charset="0"/>
              </a:rPr>
              <a:t> Os ydy'r cariad hwn ddim gan rywun, dydy'r person hwnnw ddim yn</a:t>
            </a:r>
            <a:endParaRPr lang="cy-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092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79388" y="476250"/>
            <a:ext cx="871378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y-GB" altLang="cy-GB" sz="7200" b="0" i="1"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“Fi ydy'r bugail da. </a:t>
            </a:r>
            <a:r>
              <a:rPr kumimoji="0" lang="en-GB" altLang="cy-GB" sz="7200" b="0" i="1"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Mae'r bugail da yn fodlon marw dros y defaid.”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y-GB" sz="5400" b="0" i="1"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rPr>
              <a:t>(Ioan 10:11)</a:t>
            </a:r>
            <a:endParaRPr kumimoji="0" lang="en-GB" altLang="cy-GB" sz="5400" b="0" i="0" u="none" strike="noStrike" kern="1200" cap="none" spc="0" normalizeH="0" baseline="0" noProof="0">
              <a:ln>
                <a:noFill/>
              </a:ln>
              <a:solidFill>
                <a:srgbClr val="FFC0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166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1944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sp>
        <p:nvSpPr>
          <p:cNvPr id="5" name="TextBox 4"/>
          <p:cNvSpPr txBox="1"/>
          <p:nvPr/>
        </p:nvSpPr>
        <p:spPr>
          <a:xfrm>
            <a:off x="146341" y="212651"/>
            <a:ext cx="8742478" cy="6247864"/>
          </a:xfrm>
          <a:prstGeom prst="rect">
            <a:avLst/>
          </a:prstGeom>
          <a:noFill/>
        </p:spPr>
        <p:txBody>
          <a:bodyPr wrap="square" rtlCol="0">
            <a:spAutoFit/>
          </a:bodyPr>
          <a:lstStyle/>
          <a:p>
            <a:r>
              <a:rPr lang="cy-GB" sz="4000" i="1" dirty="0">
                <a:latin typeface="Arial" panose="020B0604020202020204" pitchFamily="34" charset="0"/>
                <a:cs typeface="Arial" panose="020B0604020202020204" pitchFamily="34" charset="0"/>
              </a:rPr>
              <a:t>nabod Duw chwaith – am mai cariad ydy Duw.</a:t>
            </a:r>
          </a:p>
          <a:p>
            <a:r>
              <a:rPr lang="cy-GB" sz="4000" i="1" dirty="0">
                <a:latin typeface="Arial" panose="020B0604020202020204" pitchFamily="34" charset="0"/>
                <a:cs typeface="Arial" panose="020B0604020202020204" pitchFamily="34" charset="0"/>
              </a:rPr>
              <a:t> </a:t>
            </a:r>
            <a:r>
              <a:rPr lang="cy-GB" sz="4000" i="1" baseline="30000" dirty="0">
                <a:solidFill>
                  <a:srgbClr val="FFFF00"/>
                </a:solidFill>
                <a:latin typeface="Arial" panose="020B0604020202020204" pitchFamily="34" charset="0"/>
                <a:cs typeface="Arial" panose="020B0604020202020204" pitchFamily="34" charset="0"/>
              </a:rPr>
              <a:t>9</a:t>
            </a:r>
            <a:r>
              <a:rPr lang="cy-GB" sz="4000" i="1" dirty="0">
                <a:latin typeface="Arial" panose="020B0604020202020204" pitchFamily="34" charset="0"/>
                <a:cs typeface="Arial" panose="020B0604020202020204" pitchFamily="34" charset="0"/>
              </a:rPr>
              <a:t> Dyma sut wnaeth Duw ddangos ei gariad aton ni: anfonodd ei unig Fab i'r byd, er mwyn i ni gael bywyd drwyddo. </a:t>
            </a:r>
          </a:p>
          <a:p>
            <a:r>
              <a:rPr lang="cy-GB" sz="4000" i="1" baseline="30000" dirty="0">
                <a:solidFill>
                  <a:srgbClr val="FFFF00"/>
                </a:solidFill>
                <a:latin typeface="Arial" panose="020B0604020202020204" pitchFamily="34" charset="0"/>
                <a:cs typeface="Arial" panose="020B0604020202020204" pitchFamily="34" charset="0"/>
              </a:rPr>
              <a:t>10</a:t>
            </a:r>
            <a:r>
              <a:rPr lang="cy-GB" sz="4000" i="1" dirty="0">
                <a:latin typeface="Arial" panose="020B0604020202020204" pitchFamily="34" charset="0"/>
                <a:cs typeface="Arial" panose="020B0604020202020204" pitchFamily="34" charset="0"/>
              </a:rPr>
              <a:t> Dyma beth ydy cariad: dim y ffaith ein bod ni'n caru Duw, ond y ffaith ei fod e wedi'n caru ni ac anfon ei Fab yn aberth oedd yn gwneud iawn am</a:t>
            </a:r>
            <a:endParaRPr lang="cy-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42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sp>
        <p:nvSpPr>
          <p:cNvPr id="5" name="TextBox 4"/>
          <p:cNvSpPr txBox="1"/>
          <p:nvPr/>
        </p:nvSpPr>
        <p:spPr>
          <a:xfrm>
            <a:off x="146341" y="212651"/>
            <a:ext cx="8742478" cy="6247864"/>
          </a:xfrm>
          <a:prstGeom prst="rect">
            <a:avLst/>
          </a:prstGeom>
          <a:noFill/>
        </p:spPr>
        <p:txBody>
          <a:bodyPr wrap="square" rtlCol="0">
            <a:spAutoFit/>
          </a:bodyPr>
          <a:lstStyle/>
          <a:p>
            <a:r>
              <a:rPr lang="cy-GB" sz="4000" i="1" dirty="0">
                <a:latin typeface="Arial" panose="020B0604020202020204" pitchFamily="34" charset="0"/>
                <a:cs typeface="Arial" panose="020B0604020202020204" pitchFamily="34" charset="0"/>
              </a:rPr>
              <a:t>ein pechodau ni. </a:t>
            </a:r>
          </a:p>
          <a:p>
            <a:r>
              <a:rPr lang="cy-GB" sz="4000" i="1" baseline="30000" dirty="0">
                <a:solidFill>
                  <a:srgbClr val="FFFF00"/>
                </a:solidFill>
                <a:latin typeface="Arial" panose="020B0604020202020204" pitchFamily="34" charset="0"/>
                <a:cs typeface="Arial" panose="020B0604020202020204" pitchFamily="34" charset="0"/>
              </a:rPr>
              <a:t>11</a:t>
            </a:r>
            <a:r>
              <a:rPr lang="cy-GB" sz="4000" i="1" dirty="0">
                <a:latin typeface="Arial" panose="020B0604020202020204" pitchFamily="34" charset="0"/>
                <a:cs typeface="Arial" panose="020B0604020202020204" pitchFamily="34" charset="0"/>
              </a:rPr>
              <a:t> Ffrindiau annwyl, os ydy Duw wedi'n caru ni gymaint â hyn, dylen ninnau hefyd garu'n gilydd. </a:t>
            </a:r>
          </a:p>
          <a:p>
            <a:r>
              <a:rPr lang="cy-GB" sz="4000" i="1" baseline="30000" dirty="0">
                <a:solidFill>
                  <a:srgbClr val="FFFF00"/>
                </a:solidFill>
                <a:latin typeface="Arial" panose="020B0604020202020204" pitchFamily="34" charset="0"/>
                <a:cs typeface="Arial" panose="020B0604020202020204" pitchFamily="34" charset="0"/>
              </a:rPr>
              <a:t>12</a:t>
            </a:r>
            <a:r>
              <a:rPr lang="cy-GB" sz="4000" i="1" dirty="0">
                <a:solidFill>
                  <a:srgbClr val="FFFF00"/>
                </a:solidFill>
                <a:latin typeface="Arial" panose="020B0604020202020204" pitchFamily="34" charset="0"/>
                <a:cs typeface="Arial" panose="020B0604020202020204" pitchFamily="34" charset="0"/>
              </a:rPr>
              <a:t> </a:t>
            </a:r>
            <a:r>
              <a:rPr lang="cy-GB" sz="4000" i="1" dirty="0">
                <a:latin typeface="Arial" panose="020B0604020202020204" pitchFamily="34" charset="0"/>
                <a:cs typeface="Arial" panose="020B0604020202020204" pitchFamily="34" charset="0"/>
              </a:rPr>
              <a:t>Does neb erioed wedi gweld Duw; ond os ydyn ni'n caru'n gilydd, mae Duw yn byw </a:t>
            </a:r>
            <a:r>
              <a:rPr lang="cy-GB" sz="4000" i="1" dirty="0" err="1">
                <a:latin typeface="Arial" panose="020B0604020202020204" pitchFamily="34" charset="0"/>
                <a:cs typeface="Arial" panose="020B0604020202020204" pitchFamily="34" charset="0"/>
              </a:rPr>
              <a:t>ynon</a:t>
            </a:r>
            <a:r>
              <a:rPr lang="cy-GB" sz="4000" i="1" dirty="0">
                <a:latin typeface="Arial" panose="020B0604020202020204" pitchFamily="34" charset="0"/>
                <a:cs typeface="Arial" panose="020B0604020202020204" pitchFamily="34" charset="0"/>
              </a:rPr>
              <a:t> ni ac mae ei gariad yn dod yn real yn ein bywydau ni. </a:t>
            </a:r>
          </a:p>
          <a:p>
            <a:r>
              <a:rPr lang="en-GB" sz="4000" i="1" baseline="30000" dirty="0">
                <a:solidFill>
                  <a:srgbClr val="FFFF00"/>
                </a:solidFill>
                <a:latin typeface="Arial" panose="020B0604020202020204" pitchFamily="34" charset="0"/>
                <a:cs typeface="Arial" panose="020B0604020202020204" pitchFamily="34" charset="0"/>
              </a:rPr>
              <a:t>13</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Dŷn</a:t>
            </a:r>
            <a:r>
              <a:rPr lang="en-GB" sz="4000" i="1" dirty="0">
                <a:latin typeface="Arial" panose="020B0604020202020204" pitchFamily="34" charset="0"/>
                <a:cs typeface="Arial" panose="020B0604020202020204" pitchFamily="34" charset="0"/>
              </a:rPr>
              <a:t> ni'n </a:t>
            </a:r>
            <a:r>
              <a:rPr lang="en-GB" sz="4000" i="1" dirty="0" err="1">
                <a:latin typeface="Arial" panose="020B0604020202020204" pitchFamily="34" charset="0"/>
                <a:cs typeface="Arial" panose="020B0604020202020204" pitchFamily="34" charset="0"/>
              </a:rPr>
              <a:t>gwybod</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ein</a:t>
            </a:r>
            <a:r>
              <a:rPr lang="en-GB" sz="4000" i="1" dirty="0">
                <a:latin typeface="Arial" panose="020B0604020202020204" pitchFamily="34" charset="0"/>
                <a:cs typeface="Arial" panose="020B0604020202020204" pitchFamily="34" charset="0"/>
              </a:rPr>
              <a:t> bod ni'n </a:t>
            </a:r>
            <a:r>
              <a:rPr lang="en-GB" sz="4000" i="1" dirty="0" err="1">
                <a:latin typeface="Arial" panose="020B0604020202020204" pitchFamily="34" charset="0"/>
                <a:cs typeface="Arial" panose="020B0604020202020204" pitchFamily="34" charset="0"/>
              </a:rPr>
              <a:t>byw</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ynddo</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fe</a:t>
            </a:r>
            <a:r>
              <a:rPr lang="en-GB" sz="4000" i="1" dirty="0">
                <a:latin typeface="Arial" panose="020B0604020202020204" pitchFamily="34" charset="0"/>
                <a:cs typeface="Arial" panose="020B0604020202020204" pitchFamily="34" charset="0"/>
              </a:rPr>
              <a:t>, a bod ei </a:t>
            </a:r>
            <a:r>
              <a:rPr lang="en-GB" sz="4000" i="1" dirty="0" err="1">
                <a:latin typeface="Arial" panose="020B0604020202020204" pitchFamily="34" charset="0"/>
                <a:cs typeface="Arial" panose="020B0604020202020204" pitchFamily="34" charset="0"/>
              </a:rPr>
              <a:t>fywyd</a:t>
            </a:r>
            <a:r>
              <a:rPr lang="en-GB" sz="4000" i="1" dirty="0">
                <a:latin typeface="Arial" panose="020B0604020202020204" pitchFamily="34" charset="0"/>
                <a:cs typeface="Arial" panose="020B0604020202020204" pitchFamily="34" charset="0"/>
              </a:rPr>
              <a:t> e </a:t>
            </a:r>
            <a:r>
              <a:rPr lang="en-GB" sz="4000" i="1" dirty="0" err="1">
                <a:latin typeface="Arial" panose="020B0604020202020204" pitchFamily="34" charset="0"/>
                <a:cs typeface="Arial" panose="020B0604020202020204" pitchFamily="34" charset="0"/>
              </a:rPr>
              <a:t>ynon</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ni</a:t>
            </a:r>
            <a:r>
              <a:rPr lang="en-GB" sz="4000" i="1" dirty="0">
                <a:latin typeface="Arial" panose="020B0604020202020204" pitchFamily="34" charset="0"/>
                <a:cs typeface="Arial" panose="020B0604020202020204" pitchFamily="34" charset="0"/>
              </a:rPr>
              <a:t>, </a:t>
            </a:r>
            <a:endParaRPr lang="cy-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95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sp>
        <p:nvSpPr>
          <p:cNvPr id="5" name="TextBox 4"/>
          <p:cNvSpPr txBox="1"/>
          <p:nvPr/>
        </p:nvSpPr>
        <p:spPr>
          <a:xfrm>
            <a:off x="146341" y="212651"/>
            <a:ext cx="8742478" cy="6247864"/>
          </a:xfrm>
          <a:prstGeom prst="rect">
            <a:avLst/>
          </a:prstGeom>
          <a:noFill/>
        </p:spPr>
        <p:txBody>
          <a:bodyPr wrap="square" rtlCol="0">
            <a:spAutoFit/>
          </a:bodyPr>
          <a:lstStyle/>
          <a:p>
            <a:r>
              <a:rPr lang="en-GB" sz="4000" i="1" dirty="0">
                <a:latin typeface="Arial" panose="020B0604020202020204" pitchFamily="34" charset="0"/>
                <a:cs typeface="Arial" panose="020B0604020202020204" pitchFamily="34" charset="0"/>
              </a:rPr>
              <a:t>am ei </a:t>
            </a:r>
            <a:r>
              <a:rPr lang="en-GB" sz="4000" i="1" dirty="0" err="1">
                <a:latin typeface="Arial" panose="020B0604020202020204" pitchFamily="34" charset="0"/>
                <a:cs typeface="Arial" panose="020B0604020202020204" pitchFamily="34" charset="0"/>
              </a:rPr>
              <a:t>fod</a:t>
            </a:r>
            <a:r>
              <a:rPr lang="en-GB" sz="4000" i="1" dirty="0">
                <a:latin typeface="Arial" panose="020B0604020202020204" pitchFamily="34" charset="0"/>
                <a:cs typeface="Arial" panose="020B0604020202020204" pitchFamily="34" charset="0"/>
              </a:rPr>
              <a:t> yn </a:t>
            </a:r>
            <a:r>
              <a:rPr lang="en-GB" sz="4000" i="1" dirty="0" err="1">
                <a:latin typeface="Arial" panose="020B0604020202020204" pitchFamily="34" charset="0"/>
                <a:cs typeface="Arial" panose="020B0604020202020204" pitchFamily="34" charset="0"/>
              </a:rPr>
              <a:t>rhoi</a:t>
            </a:r>
            <a:r>
              <a:rPr lang="en-GB" sz="4000" i="1" dirty="0">
                <a:latin typeface="Arial" panose="020B0604020202020204" pitchFamily="34" charset="0"/>
                <a:cs typeface="Arial" panose="020B0604020202020204" pitchFamily="34" charset="0"/>
              </a:rPr>
              <a:t> ei </a:t>
            </a:r>
            <a:r>
              <a:rPr lang="en-GB" sz="4000" i="1" dirty="0" err="1">
                <a:latin typeface="Arial" panose="020B0604020202020204" pitchFamily="34" charset="0"/>
                <a:cs typeface="Arial" panose="020B0604020202020204" pitchFamily="34" charset="0"/>
              </a:rPr>
              <a:t>Ysbryd</a:t>
            </a:r>
            <a:r>
              <a:rPr lang="en-GB" sz="4000" i="1" dirty="0">
                <a:latin typeface="Arial" panose="020B0604020202020204" pitchFamily="34" charset="0"/>
                <a:cs typeface="Arial" panose="020B0604020202020204" pitchFamily="34" charset="0"/>
              </a:rPr>
              <a:t> i </a:t>
            </a:r>
            <a:r>
              <a:rPr lang="en-GB" sz="4000" i="1" dirty="0" err="1">
                <a:latin typeface="Arial" panose="020B0604020202020204" pitchFamily="34" charset="0"/>
                <a:cs typeface="Arial" panose="020B0604020202020204" pitchFamily="34" charset="0"/>
              </a:rPr>
              <a:t>ni</a:t>
            </a:r>
            <a:r>
              <a:rPr lang="en-GB" sz="4000" i="1" dirty="0">
                <a:latin typeface="Arial" panose="020B0604020202020204" pitchFamily="34" charset="0"/>
                <a:cs typeface="Arial" panose="020B0604020202020204" pitchFamily="34" charset="0"/>
              </a:rPr>
              <a:t>. </a:t>
            </a:r>
          </a:p>
          <a:p>
            <a:r>
              <a:rPr lang="cy-GB" sz="4000" i="1" baseline="30000" dirty="0">
                <a:solidFill>
                  <a:srgbClr val="FFFF00"/>
                </a:solidFill>
                <a:latin typeface="Arial" panose="020B0604020202020204" pitchFamily="34" charset="0"/>
                <a:cs typeface="Arial" panose="020B0604020202020204" pitchFamily="34" charset="0"/>
              </a:rPr>
              <a:t>14</a:t>
            </a:r>
            <a:r>
              <a:rPr lang="cy-GB" sz="4000" i="1" dirty="0">
                <a:solidFill>
                  <a:srgbClr val="FFFF00"/>
                </a:solidFill>
                <a:latin typeface="Arial" panose="020B0604020202020204" pitchFamily="34" charset="0"/>
                <a:cs typeface="Arial" panose="020B0604020202020204" pitchFamily="34" charset="0"/>
              </a:rPr>
              <a:t> </a:t>
            </a:r>
            <a:r>
              <a:rPr lang="cy-GB" sz="4000" i="1" dirty="0">
                <a:latin typeface="Arial" panose="020B0604020202020204" pitchFamily="34" charset="0"/>
                <a:cs typeface="Arial" panose="020B0604020202020204" pitchFamily="34" charset="0"/>
              </a:rPr>
              <a:t>A </a:t>
            </a:r>
            <a:r>
              <a:rPr lang="cy-GB" sz="4000" i="1" dirty="0" err="1">
                <a:latin typeface="Arial" panose="020B0604020202020204" pitchFamily="34" charset="0"/>
                <a:cs typeface="Arial" panose="020B0604020202020204" pitchFamily="34" charset="0"/>
              </a:rPr>
              <a:t>dŷn</a:t>
            </a:r>
            <a:r>
              <a:rPr lang="cy-GB" sz="4000" i="1" dirty="0">
                <a:latin typeface="Arial" panose="020B0604020202020204" pitchFamily="34" charset="0"/>
                <a:cs typeface="Arial" panose="020B0604020202020204" pitchFamily="34" charset="0"/>
              </a:rPr>
              <a:t> ni wedi gweld ac yn gallu tystio fod y Tad wedi anfon ei Fab i achub y byd. </a:t>
            </a:r>
          </a:p>
          <a:p>
            <a:r>
              <a:rPr lang="cy-GB" sz="4000" i="1" baseline="30000" dirty="0">
                <a:solidFill>
                  <a:srgbClr val="FFFF00"/>
                </a:solidFill>
                <a:latin typeface="Arial" panose="020B0604020202020204" pitchFamily="34" charset="0"/>
                <a:cs typeface="Arial" panose="020B0604020202020204" pitchFamily="34" charset="0"/>
              </a:rPr>
              <a:t>15</a:t>
            </a:r>
            <a:r>
              <a:rPr lang="cy-GB" sz="4000" i="1" dirty="0">
                <a:latin typeface="Arial" panose="020B0604020202020204" pitchFamily="34" charset="0"/>
                <a:cs typeface="Arial" panose="020B0604020202020204" pitchFamily="34" charset="0"/>
              </a:rPr>
              <a:t> Os ydy rhywun yn cydnabod mai Iesu ydy Mab Duw, mae Duw yn byw ynddyn nhw a hwythau yn Nuw. </a:t>
            </a:r>
          </a:p>
          <a:p>
            <a:r>
              <a:rPr lang="cy-GB" sz="4000" i="1" baseline="30000" dirty="0">
                <a:solidFill>
                  <a:srgbClr val="FFFF00"/>
                </a:solidFill>
                <a:latin typeface="Arial" panose="020B0604020202020204" pitchFamily="34" charset="0"/>
                <a:cs typeface="Arial" panose="020B0604020202020204" pitchFamily="34" charset="0"/>
              </a:rPr>
              <a:t>16</a:t>
            </a:r>
            <a:r>
              <a:rPr lang="cy-GB" sz="4000" i="1" dirty="0">
                <a:latin typeface="Arial" panose="020B0604020202020204" pitchFamily="34" charset="0"/>
                <a:cs typeface="Arial" panose="020B0604020202020204" pitchFamily="34" charset="0"/>
              </a:rPr>
              <a:t> </a:t>
            </a:r>
            <a:r>
              <a:rPr lang="cy-GB" sz="4000" i="1" dirty="0" err="1">
                <a:latin typeface="Arial" panose="020B0604020202020204" pitchFamily="34" charset="0"/>
                <a:cs typeface="Arial" panose="020B0604020202020204" pitchFamily="34" charset="0"/>
              </a:rPr>
              <a:t>Dŷn</a:t>
            </a:r>
            <a:r>
              <a:rPr lang="cy-GB" sz="4000" i="1" dirty="0">
                <a:latin typeface="Arial" panose="020B0604020202020204" pitchFamily="34" charset="0"/>
                <a:cs typeface="Arial" panose="020B0604020202020204" pitchFamily="34" charset="0"/>
              </a:rPr>
              <a:t> ni'n gwybod faint mae Duw yn ein caru ni, a </a:t>
            </a:r>
            <a:r>
              <a:rPr lang="cy-GB" sz="4000" i="1" dirty="0" err="1">
                <a:latin typeface="Arial" panose="020B0604020202020204" pitchFamily="34" charset="0"/>
                <a:cs typeface="Arial" panose="020B0604020202020204" pitchFamily="34" charset="0"/>
              </a:rPr>
              <a:t>dŷn</a:t>
            </a:r>
            <a:r>
              <a:rPr lang="cy-GB" sz="4000" i="1" dirty="0">
                <a:latin typeface="Arial" panose="020B0604020202020204" pitchFamily="34" charset="0"/>
                <a:cs typeface="Arial" panose="020B0604020202020204" pitchFamily="34" charset="0"/>
              </a:rPr>
              <a:t> ni'n dibynnu'n llwyr ar y cariad hwnnw. Cariad ydy Duw. </a:t>
            </a:r>
            <a:endParaRPr lang="cy-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67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sp>
        <p:nvSpPr>
          <p:cNvPr id="5" name="TextBox 4"/>
          <p:cNvSpPr txBox="1"/>
          <p:nvPr/>
        </p:nvSpPr>
        <p:spPr>
          <a:xfrm>
            <a:off x="146341" y="116958"/>
            <a:ext cx="9072086" cy="6247864"/>
          </a:xfrm>
          <a:prstGeom prst="rect">
            <a:avLst/>
          </a:prstGeom>
          <a:noFill/>
        </p:spPr>
        <p:txBody>
          <a:bodyPr wrap="square" rtlCol="0">
            <a:spAutoFit/>
          </a:bodyPr>
          <a:lstStyle/>
          <a:p>
            <a:r>
              <a:rPr lang="cy-GB" sz="4000" i="1" dirty="0">
                <a:latin typeface="Arial" panose="020B0604020202020204" pitchFamily="34" charset="0"/>
                <a:cs typeface="Arial" panose="020B0604020202020204" pitchFamily="34" charset="0"/>
              </a:rPr>
              <a:t>Mae'r rhai sy'n byw yn y cariad yma yn byw yn Nuw, ac mae Duw yn byw ynddyn nhw. </a:t>
            </a:r>
          </a:p>
          <a:p>
            <a:r>
              <a:rPr lang="cy-GB" sz="4000" i="1" baseline="30000" dirty="0">
                <a:solidFill>
                  <a:srgbClr val="FFFF00"/>
                </a:solidFill>
                <a:latin typeface="Arial" panose="020B0604020202020204" pitchFamily="34" charset="0"/>
                <a:cs typeface="Arial" panose="020B0604020202020204" pitchFamily="34" charset="0"/>
              </a:rPr>
              <a:t>17</a:t>
            </a:r>
            <a:r>
              <a:rPr lang="cy-GB" sz="4000" i="1" dirty="0">
                <a:latin typeface="Arial" panose="020B0604020202020204" pitchFamily="34" charset="0"/>
                <a:cs typeface="Arial" panose="020B0604020202020204" pitchFamily="34" charset="0"/>
              </a:rPr>
              <a:t> Am fod cariad yn beth real yn ein plith ni, </a:t>
            </a:r>
            <a:r>
              <a:rPr lang="cy-GB" sz="4000" i="1" dirty="0" err="1">
                <a:latin typeface="Arial" panose="020B0604020202020204" pitchFamily="34" charset="0"/>
                <a:cs typeface="Arial" panose="020B0604020202020204" pitchFamily="34" charset="0"/>
              </a:rPr>
              <a:t>dŷn</a:t>
            </a:r>
            <a:r>
              <a:rPr lang="cy-GB" sz="4000" i="1" dirty="0">
                <a:latin typeface="Arial" panose="020B0604020202020204" pitchFamily="34" charset="0"/>
                <a:cs typeface="Arial" panose="020B0604020202020204" pitchFamily="34" charset="0"/>
              </a:rPr>
              <a:t> ni'n gallu bod yn gwbl hyderus ar y diwrnod pan fydd Duw yn barnu. </a:t>
            </a:r>
            <a:r>
              <a:rPr lang="cy-GB" sz="4000" i="1" dirty="0" err="1">
                <a:latin typeface="Arial" panose="020B0604020202020204" pitchFamily="34" charset="0"/>
                <a:cs typeface="Arial" panose="020B0604020202020204" pitchFamily="34" charset="0"/>
              </a:rPr>
              <a:t>Dŷn</a:t>
            </a:r>
            <a:r>
              <a:rPr lang="cy-GB" sz="4000" i="1" dirty="0">
                <a:latin typeface="Arial" panose="020B0604020202020204" pitchFamily="34" charset="0"/>
                <a:cs typeface="Arial" panose="020B0604020202020204" pitchFamily="34" charset="0"/>
              </a:rPr>
              <a:t> ni'n byw yn y byd yma fel gwnaeth Iesu Grist fyw. </a:t>
            </a:r>
          </a:p>
          <a:p>
            <a:r>
              <a:rPr lang="cy-GB" sz="4000" i="1" baseline="30000" dirty="0">
                <a:solidFill>
                  <a:srgbClr val="FFFF00"/>
                </a:solidFill>
                <a:latin typeface="Arial" panose="020B0604020202020204" pitchFamily="34" charset="0"/>
                <a:cs typeface="Arial" panose="020B0604020202020204" pitchFamily="34" charset="0"/>
              </a:rPr>
              <a:t>18</a:t>
            </a:r>
            <a:r>
              <a:rPr lang="cy-GB" sz="4000" i="1" dirty="0">
                <a:solidFill>
                  <a:srgbClr val="FFFF00"/>
                </a:solidFill>
                <a:latin typeface="Arial" panose="020B0604020202020204" pitchFamily="34" charset="0"/>
                <a:cs typeface="Arial" panose="020B0604020202020204" pitchFamily="34" charset="0"/>
              </a:rPr>
              <a:t> </a:t>
            </a:r>
            <a:r>
              <a:rPr lang="cy-GB" sz="4000" i="1" dirty="0">
                <a:latin typeface="Arial" panose="020B0604020202020204" pitchFamily="34" charset="0"/>
                <a:cs typeface="Arial" panose="020B0604020202020204" pitchFamily="34" charset="0"/>
              </a:rPr>
              <a:t>Does dim ofn yn agos at y cariad yma, achos mae cariad perffaith yn </a:t>
            </a:r>
            <a:endParaRPr lang="cy-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6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sp>
        <p:nvSpPr>
          <p:cNvPr id="5" name="TextBox 4"/>
          <p:cNvSpPr txBox="1"/>
          <p:nvPr/>
        </p:nvSpPr>
        <p:spPr>
          <a:xfrm>
            <a:off x="146341" y="212651"/>
            <a:ext cx="8742478" cy="6247864"/>
          </a:xfrm>
          <a:prstGeom prst="rect">
            <a:avLst/>
          </a:prstGeom>
          <a:noFill/>
        </p:spPr>
        <p:txBody>
          <a:bodyPr wrap="square" rtlCol="0">
            <a:spAutoFit/>
          </a:bodyPr>
          <a:lstStyle/>
          <a:p>
            <a:r>
              <a:rPr lang="cy-GB" sz="4000" i="1" dirty="0">
                <a:latin typeface="Arial" panose="020B0604020202020204" pitchFamily="34" charset="0"/>
                <a:cs typeface="Arial" panose="020B0604020202020204" pitchFamily="34" charset="0"/>
              </a:rPr>
              <a:t>cael gwared ag ofn yn llwyr. Os ydyn ni'n ofnus mae'n dangos ein bod ni'n disgwyl cael ein cosbi, a'n bod ni ddim wedi cael ein meddiannu'n llwyr gan gariad Duw. </a:t>
            </a:r>
          </a:p>
          <a:p>
            <a:r>
              <a:rPr lang="en-GB" sz="4000" i="1" baseline="30000" dirty="0">
                <a:solidFill>
                  <a:srgbClr val="FFFF00"/>
                </a:solidFill>
                <a:latin typeface="Arial" panose="020B0604020202020204" pitchFamily="34" charset="0"/>
                <a:cs typeface="Arial" panose="020B0604020202020204" pitchFamily="34" charset="0"/>
              </a:rPr>
              <a:t>19</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Dŷn</a:t>
            </a:r>
            <a:r>
              <a:rPr lang="en-GB" sz="4000" i="1" dirty="0">
                <a:latin typeface="Arial" panose="020B0604020202020204" pitchFamily="34" charset="0"/>
                <a:cs typeface="Arial" panose="020B0604020202020204" pitchFamily="34" charset="0"/>
              </a:rPr>
              <a:t> ni'n </a:t>
            </a:r>
            <a:r>
              <a:rPr lang="en-GB" sz="4000" i="1" dirty="0" err="1">
                <a:latin typeface="Arial" panose="020B0604020202020204" pitchFamily="34" charset="0"/>
                <a:cs typeface="Arial" panose="020B0604020202020204" pitchFamily="34" charset="0"/>
              </a:rPr>
              <a:t>caru'n</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gilydd</a:t>
            </a:r>
            <a:r>
              <a:rPr lang="en-GB" sz="4000" i="1" dirty="0">
                <a:latin typeface="Arial" panose="020B0604020202020204" pitchFamily="34" charset="0"/>
                <a:cs typeface="Arial" panose="020B0604020202020204" pitchFamily="34" charset="0"/>
              </a:rPr>
              <a:t> am ei </a:t>
            </a:r>
            <a:r>
              <a:rPr lang="en-GB" sz="4000" i="1" dirty="0" err="1">
                <a:latin typeface="Arial" panose="020B0604020202020204" pitchFamily="34" charset="0"/>
                <a:cs typeface="Arial" panose="020B0604020202020204" pitchFamily="34" charset="0"/>
              </a:rPr>
              <a:t>fod</a:t>
            </a:r>
            <a:r>
              <a:rPr lang="en-GB" sz="4000" i="1" dirty="0">
                <a:latin typeface="Arial" panose="020B0604020202020204" pitchFamily="34" charset="0"/>
                <a:cs typeface="Arial" panose="020B0604020202020204" pitchFamily="34" charset="0"/>
              </a:rPr>
              <a:t> e </a:t>
            </a:r>
            <a:r>
              <a:rPr lang="en-GB" sz="4000" i="1" dirty="0" err="1">
                <a:latin typeface="Arial" panose="020B0604020202020204" pitchFamily="34" charset="0"/>
                <a:cs typeface="Arial" panose="020B0604020202020204" pitchFamily="34" charset="0"/>
              </a:rPr>
              <a:t>wedi'n</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caru</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ni</a:t>
            </a:r>
            <a:r>
              <a:rPr lang="en-GB" sz="4000" i="1" dirty="0">
                <a:latin typeface="Arial" panose="020B0604020202020204" pitchFamily="34" charset="0"/>
                <a:cs typeface="Arial" panose="020B0604020202020204" pitchFamily="34" charset="0"/>
              </a:rPr>
              <a:t> </a:t>
            </a:r>
            <a:r>
              <a:rPr lang="en-GB" sz="4000" i="1" dirty="0" err="1">
                <a:latin typeface="Arial" panose="020B0604020202020204" pitchFamily="34" charset="0"/>
                <a:cs typeface="Arial" panose="020B0604020202020204" pitchFamily="34" charset="0"/>
              </a:rPr>
              <a:t>gyntaf</a:t>
            </a:r>
            <a:r>
              <a:rPr lang="en-GB" sz="4000" i="1" dirty="0">
                <a:latin typeface="Arial" panose="020B0604020202020204" pitchFamily="34" charset="0"/>
                <a:cs typeface="Arial" panose="020B0604020202020204" pitchFamily="34" charset="0"/>
              </a:rPr>
              <a:t>. </a:t>
            </a:r>
          </a:p>
          <a:p>
            <a:r>
              <a:rPr lang="cy-GB" sz="4000" i="1" baseline="30000" dirty="0">
                <a:solidFill>
                  <a:srgbClr val="FFFF00"/>
                </a:solidFill>
                <a:latin typeface="Arial" panose="020B0604020202020204" pitchFamily="34" charset="0"/>
                <a:cs typeface="Arial" panose="020B0604020202020204" pitchFamily="34" charset="0"/>
              </a:rPr>
              <a:t>20</a:t>
            </a:r>
            <a:r>
              <a:rPr lang="cy-GB" sz="4000" i="1" dirty="0">
                <a:latin typeface="Arial" panose="020B0604020202020204" pitchFamily="34" charset="0"/>
                <a:cs typeface="Arial" panose="020B0604020202020204" pitchFamily="34" charset="0"/>
              </a:rPr>
              <a:t> Pwy bynnag sy'n dweud ei fod yn caru Duw ac eto ar yr un pryd yn casáu brawd neu chwaer, mae'n</a:t>
            </a:r>
            <a:endParaRPr lang="cy-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96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1" y="6274190"/>
            <a:ext cx="1948274" cy="411703"/>
          </a:xfrm>
          <a:prstGeom prst="rect">
            <a:avLst/>
          </a:prstGeom>
        </p:spPr>
      </p:pic>
      <p:sp>
        <p:nvSpPr>
          <p:cNvPr id="5" name="TextBox 4"/>
          <p:cNvSpPr txBox="1"/>
          <p:nvPr/>
        </p:nvSpPr>
        <p:spPr>
          <a:xfrm>
            <a:off x="146341" y="212651"/>
            <a:ext cx="8742478" cy="5632311"/>
          </a:xfrm>
          <a:prstGeom prst="rect">
            <a:avLst/>
          </a:prstGeom>
          <a:noFill/>
        </p:spPr>
        <p:txBody>
          <a:bodyPr wrap="square" rtlCol="0">
            <a:spAutoFit/>
          </a:bodyPr>
          <a:lstStyle/>
          <a:p>
            <a:r>
              <a:rPr lang="cy-GB" sz="4000" i="1" dirty="0">
                <a:latin typeface="Arial" panose="020B0604020202020204" pitchFamily="34" charset="0"/>
                <a:cs typeface="Arial" panose="020B0604020202020204" pitchFamily="34" charset="0"/>
              </a:rPr>
              <a:t>dweud celwydd. Os ydy rhywun ddim yn gallu caru Cristion arall mae'n ei weld, sut mae </a:t>
            </a:r>
            <a:r>
              <a:rPr lang="cy-GB" sz="4000" i="1" dirty="0" err="1">
                <a:latin typeface="Arial" panose="020B0604020202020204" pitchFamily="34" charset="0"/>
                <a:cs typeface="Arial" panose="020B0604020202020204" pitchFamily="34" charset="0"/>
              </a:rPr>
              <a:t>e'n</a:t>
            </a:r>
            <a:r>
              <a:rPr lang="cy-GB" sz="4000" i="1" dirty="0">
                <a:latin typeface="Arial" panose="020B0604020202020204" pitchFamily="34" charset="0"/>
                <a:cs typeface="Arial" panose="020B0604020202020204" pitchFamily="34" charset="0"/>
              </a:rPr>
              <a:t> gallu caru'r Duw dydy e erioed wedi'i weld? </a:t>
            </a:r>
          </a:p>
          <a:p>
            <a:r>
              <a:rPr lang="cy-GB" sz="4000" i="1" baseline="30000" dirty="0">
                <a:solidFill>
                  <a:srgbClr val="FFFF00"/>
                </a:solidFill>
                <a:latin typeface="Arial" panose="020B0604020202020204" pitchFamily="34" charset="0"/>
                <a:cs typeface="Arial" panose="020B0604020202020204" pitchFamily="34" charset="0"/>
              </a:rPr>
              <a:t>21</a:t>
            </a:r>
            <a:r>
              <a:rPr lang="cy-GB" sz="4000" i="1" dirty="0">
                <a:latin typeface="Arial" panose="020B0604020202020204" pitchFamily="34" charset="0"/>
                <a:cs typeface="Arial" panose="020B0604020202020204" pitchFamily="34" charset="0"/>
              </a:rPr>
              <a:t> Dyma'r gorchymyn mae Duw wedi'i roi i ni: Rhaid i'r sawl sy'n ei garu e, garu ei gyd-Gristnogion hefyd. </a:t>
            </a:r>
          </a:p>
          <a:p>
            <a:endParaRPr lang="cy-GB" sz="4000" i="1" dirty="0">
              <a:latin typeface="Arial" panose="020B0604020202020204" pitchFamily="34" charset="0"/>
              <a:cs typeface="Arial" panose="020B0604020202020204" pitchFamily="34" charset="0"/>
            </a:endParaRPr>
          </a:p>
          <a:p>
            <a:r>
              <a:rPr lang="cy-GB" sz="4000" i="1" dirty="0">
                <a:solidFill>
                  <a:srgbClr val="FFFF00"/>
                </a:solidFill>
                <a:latin typeface="Arial" panose="020B0604020202020204" pitchFamily="34" charset="0"/>
                <a:cs typeface="Arial" panose="020B0604020202020204" pitchFamily="34" charset="0"/>
              </a:rPr>
              <a:t>Amen</a:t>
            </a:r>
            <a:endParaRPr lang="cy-GB"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7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8382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TotalTime>
  <Words>302</Words>
  <Application>Microsoft Office PowerPoint</Application>
  <PresentationFormat>On-screen Show (4:3)</PresentationFormat>
  <Paragraphs>70</Paragraphs>
  <Slides>21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Century Gothic</vt:lpstr>
      <vt:lpstr>Verdana</vt:lpstr>
      <vt:lpstr>Wingdings 2</vt:lpstr>
      <vt:lpstr>Verve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Cofio’r Holocost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Jenkins</dc:creator>
  <cp:lastModifiedBy>G Jenkins</cp:lastModifiedBy>
  <cp:revision>8</cp:revision>
  <dcterms:created xsi:type="dcterms:W3CDTF">2017-01-07T11:19:56Z</dcterms:created>
  <dcterms:modified xsi:type="dcterms:W3CDTF">2017-01-07T15:11:15Z</dcterms:modified>
</cp:coreProperties>
</file>